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38"/>
  </p:notesMasterIdLst>
  <p:sldIdLst>
    <p:sldId id="417" r:id="rId2"/>
    <p:sldId id="418" r:id="rId3"/>
    <p:sldId id="310" r:id="rId4"/>
    <p:sldId id="347" r:id="rId5"/>
    <p:sldId id="349" r:id="rId6"/>
    <p:sldId id="328" r:id="rId7"/>
    <p:sldId id="319" r:id="rId8"/>
    <p:sldId id="363" r:id="rId9"/>
    <p:sldId id="300" r:id="rId10"/>
    <p:sldId id="301" r:id="rId11"/>
    <p:sldId id="315" r:id="rId12"/>
    <p:sldId id="305" r:id="rId13"/>
    <p:sldId id="355" r:id="rId14"/>
    <p:sldId id="374" r:id="rId15"/>
    <p:sldId id="395" r:id="rId16"/>
    <p:sldId id="316" r:id="rId17"/>
    <p:sldId id="376" r:id="rId18"/>
    <p:sldId id="377" r:id="rId19"/>
    <p:sldId id="379" r:id="rId20"/>
    <p:sldId id="396" r:id="rId21"/>
    <p:sldId id="405" r:id="rId22"/>
    <p:sldId id="406" r:id="rId23"/>
    <p:sldId id="386" r:id="rId24"/>
    <p:sldId id="413" r:id="rId25"/>
    <p:sldId id="388" r:id="rId26"/>
    <p:sldId id="362" r:id="rId27"/>
    <p:sldId id="414" r:id="rId28"/>
    <p:sldId id="411" r:id="rId29"/>
    <p:sldId id="407" r:id="rId30"/>
    <p:sldId id="397" r:id="rId31"/>
    <p:sldId id="409" r:id="rId32"/>
    <p:sldId id="392" r:id="rId33"/>
    <p:sldId id="317" r:id="rId34"/>
    <p:sldId id="415" r:id="rId35"/>
    <p:sldId id="398" r:id="rId36"/>
    <p:sldId id="420" r:id="rId37"/>
  </p:sldIdLst>
  <p:sldSz cx="12192000" cy="6858000"/>
  <p:notesSz cx="6858000" cy="9144000"/>
  <p:embeddedFontLst>
    <p:embeddedFont>
      <p:font typeface="Tahoma" panose="020B0604030504040204" pitchFamily="34" charset="0"/>
      <p:regular r:id="rId39"/>
      <p:bold r:id="rId40"/>
    </p:embeddedFont>
    <p:embeddedFont>
      <p:font typeface="나눔고딕" panose="020D0604000000000000" pitchFamily="50" charset="-127"/>
      <p:regular r:id="rId41"/>
      <p:bold r:id="rId42"/>
    </p:embeddedFont>
    <p:embeddedFont>
      <p:font typeface="나눔스퀘어라운드 Bold" panose="020B0600000101010101" pitchFamily="50" charset="-127"/>
      <p:bold r:id="rId43"/>
    </p:embeddedFont>
    <p:embeddedFont>
      <p:font typeface="나눔스퀘어라운드 ExtraBold" panose="020B0600000101010101" pitchFamily="50" charset="-127"/>
      <p:bold r:id="rId44"/>
    </p:embeddedFont>
    <p:embeddedFont>
      <p:font typeface="나눔스퀘어라운드 Light" panose="020B0600000101010101" pitchFamily="50" charset="-127"/>
      <p:regular r:id="rId45"/>
    </p:embeddedFont>
    <p:embeddedFont>
      <p:font typeface="나눔스퀘어라운드 Regular" panose="020B0600000101010101" pitchFamily="50" charset="-127"/>
      <p:regular r:id="rId46"/>
    </p:embeddedFont>
    <p:embeddedFont>
      <p:font typeface="나눔스퀘어라운드OTF Bold" panose="020B0600000101010101" pitchFamily="34" charset="-127"/>
      <p:bold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wner" initials="O" lastIdx="8" clrIdx="0">
    <p:extLst>
      <p:ext uri="{19B8F6BF-5375-455C-9EA6-DF929625EA0E}">
        <p15:presenceInfo xmlns:p15="http://schemas.microsoft.com/office/powerpoint/2012/main" userId="f878fbf09bb1c0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2E2"/>
    <a:srgbClr val="ECF0F3"/>
    <a:srgbClr val="FF5050"/>
    <a:srgbClr val="0A365C"/>
    <a:srgbClr val="FFE5E5"/>
    <a:srgbClr val="FF9999"/>
    <a:srgbClr val="FFD7D7"/>
    <a:srgbClr val="FFABAB"/>
    <a:srgbClr val="083358"/>
    <a:srgbClr val="0F44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56" autoAdjust="0"/>
    <p:restoredTop sz="80172" autoAdjust="0"/>
  </p:normalViewPr>
  <p:slideViewPr>
    <p:cSldViewPr snapToGrid="0">
      <p:cViewPr varScale="1">
        <p:scale>
          <a:sx n="79" d="100"/>
          <a:sy n="79" d="100"/>
        </p:scale>
        <p:origin x="1272" y="82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4F4C2-53D5-4720-8734-C375D1754C19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9B276-94FB-4173-A3C1-567145966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28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0FC25-D89B-48F2-817E-21F53192ADA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17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0FC25-D89B-48F2-817E-21F53192ADA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93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9B276-94FB-4173-A3C1-56714596669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578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주정차</a:t>
            </a:r>
            <a:r>
              <a:rPr lang="ko-KR" altLang="en-US" dirty="0"/>
              <a:t> 단속에 띄어쓰기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0FC25-D89B-48F2-817E-21F53192ADA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446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9B276-94FB-4173-A3C1-56714596669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670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모델 </a:t>
            </a:r>
            <a:r>
              <a:rPr lang="en-US" altLang="ko-KR" dirty="0"/>
              <a:t>1</a:t>
            </a:r>
            <a:r>
              <a:rPr lang="ko-KR" altLang="en-US" dirty="0"/>
              <a:t>내용이 </a:t>
            </a:r>
            <a:r>
              <a:rPr lang="ko-KR" altLang="en-US" dirty="0" err="1"/>
              <a:t>먼저나와야함</a:t>
            </a:r>
            <a:r>
              <a:rPr lang="en-US" altLang="ko-KR" dirty="0"/>
              <a:t>. </a:t>
            </a:r>
            <a:r>
              <a:rPr lang="ko-KR" altLang="en-US" dirty="0"/>
              <a:t>데이터 클렌징 작업에 해당하는 작업이 모델 </a:t>
            </a:r>
            <a:r>
              <a:rPr lang="en-US" altLang="ko-KR" dirty="0"/>
              <a:t>2 </a:t>
            </a:r>
            <a:r>
              <a:rPr lang="ko-KR" altLang="en-US" dirty="0"/>
              <a:t>과정임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9B276-94FB-4173-A3C1-56714596669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801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모델 </a:t>
            </a:r>
            <a:r>
              <a:rPr lang="en-US" altLang="ko-KR" dirty="0"/>
              <a:t>1</a:t>
            </a:r>
            <a:r>
              <a:rPr lang="ko-KR" altLang="en-US" dirty="0"/>
              <a:t>내용이 </a:t>
            </a:r>
            <a:r>
              <a:rPr lang="ko-KR" altLang="en-US" dirty="0" err="1"/>
              <a:t>먼저나와야함</a:t>
            </a:r>
            <a:r>
              <a:rPr lang="en-US" altLang="ko-KR" dirty="0"/>
              <a:t>. </a:t>
            </a:r>
            <a:r>
              <a:rPr lang="ko-KR" altLang="en-US" dirty="0"/>
              <a:t>데이터 클렌징 작업에 해당하는 작업이 모델 </a:t>
            </a:r>
            <a:r>
              <a:rPr lang="en-US" altLang="ko-KR" dirty="0"/>
              <a:t>2 </a:t>
            </a:r>
            <a:r>
              <a:rPr lang="ko-KR" altLang="en-US" dirty="0"/>
              <a:t>과정임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9B276-94FB-4173-A3C1-56714596669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71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0FC25-D89B-48F2-817E-21F53192ADA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503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0FC25-D89B-48F2-817E-21F53192ADA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594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0FC25-D89B-48F2-817E-21F53192ADA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98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모델 </a:t>
            </a:r>
            <a:r>
              <a:rPr lang="en-US" altLang="ko-KR" dirty="0"/>
              <a:t>1</a:t>
            </a:r>
            <a:r>
              <a:rPr lang="ko-KR" altLang="en-US" dirty="0"/>
              <a:t>내용이 </a:t>
            </a:r>
            <a:r>
              <a:rPr lang="ko-KR" altLang="en-US" dirty="0" err="1"/>
              <a:t>먼저나와야함</a:t>
            </a:r>
            <a:r>
              <a:rPr lang="en-US" altLang="ko-KR" dirty="0"/>
              <a:t>. </a:t>
            </a:r>
            <a:r>
              <a:rPr lang="ko-KR" altLang="en-US" dirty="0"/>
              <a:t>데이터 클렌징 작업에 해당하는 작업이 모델 </a:t>
            </a:r>
            <a:r>
              <a:rPr lang="en-US" altLang="ko-KR" dirty="0"/>
              <a:t>2 </a:t>
            </a:r>
            <a:r>
              <a:rPr lang="ko-KR" altLang="en-US" dirty="0"/>
              <a:t>과정임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9B276-94FB-4173-A3C1-56714596669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485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0FC25-D89B-48F2-817E-21F53192ADA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397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전국구 데이터 </a:t>
            </a:r>
            <a:r>
              <a:rPr lang="en-US" altLang="ko-KR" dirty="0"/>
              <a:t>-&gt; </a:t>
            </a:r>
            <a:r>
              <a:rPr lang="ko-KR" altLang="en-US" dirty="0"/>
              <a:t>서울 데이터 추출  </a:t>
            </a:r>
            <a:r>
              <a:rPr lang="en-US" altLang="ko-KR" dirty="0"/>
              <a:t>------  </a:t>
            </a:r>
            <a:r>
              <a:rPr lang="ko-KR" altLang="en-US" dirty="0"/>
              <a:t>행정경계 데이터 </a:t>
            </a:r>
            <a:r>
              <a:rPr lang="en-US" altLang="ko-KR" dirty="0"/>
              <a:t>–&gt; </a:t>
            </a:r>
            <a:r>
              <a:rPr lang="ko-KR" altLang="en-US" dirty="0"/>
              <a:t>서울 행정 경계 추출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0FC25-D89B-48F2-817E-21F53192ADA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61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0FC25-D89B-48F2-817E-21F53192ADA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550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Step1</a:t>
            </a:r>
            <a:r>
              <a:rPr lang="ko-KR" altLang="en-US" dirty="0"/>
              <a:t>으로 버퍼 생성기준 </a:t>
            </a:r>
            <a:r>
              <a:rPr lang="ko-KR" altLang="en-US" dirty="0" err="1"/>
              <a:t>넣어주시고</a:t>
            </a:r>
            <a:r>
              <a:rPr lang="en-US" altLang="ko-KR" dirty="0"/>
              <a:t>, step 2</a:t>
            </a:r>
            <a:r>
              <a:rPr lang="ko-KR" altLang="en-US" dirty="0"/>
              <a:t>로 그리드별 </a:t>
            </a:r>
            <a:r>
              <a:rPr lang="en-US" altLang="ko-KR" dirty="0"/>
              <a:t>x </a:t>
            </a:r>
            <a:r>
              <a:rPr lang="ko-KR" altLang="en-US" dirty="0"/>
              <a:t>데이터 카운트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0FC25-D89B-48F2-817E-21F53192ADA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852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Step1</a:t>
            </a:r>
            <a:r>
              <a:rPr lang="ko-KR" altLang="en-US" dirty="0"/>
              <a:t>으로 버퍼 생성기준 </a:t>
            </a:r>
            <a:r>
              <a:rPr lang="ko-KR" altLang="en-US" dirty="0" err="1"/>
              <a:t>넣어주시고</a:t>
            </a:r>
            <a:r>
              <a:rPr lang="en-US" altLang="ko-KR" dirty="0"/>
              <a:t>, step 2</a:t>
            </a:r>
            <a:r>
              <a:rPr lang="ko-KR" altLang="en-US" dirty="0"/>
              <a:t>로 그리드별 </a:t>
            </a:r>
            <a:r>
              <a:rPr lang="en-US" altLang="ko-KR" dirty="0"/>
              <a:t>x </a:t>
            </a:r>
            <a:r>
              <a:rPr lang="ko-KR" altLang="en-US" dirty="0"/>
              <a:t>데이터 카운트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0FC25-D89B-48F2-817E-21F53192ADA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960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0FC25-D89B-48F2-817E-21F53192ADA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959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1" hangingPunct="1"/>
            <a:r>
              <a:rPr lang="en-US" altLang="ko-KR" dirty="0" err="1"/>
              <a:t>Pca</a:t>
            </a:r>
            <a:r>
              <a:rPr lang="en-US" altLang="ko-KR" dirty="0"/>
              <a:t> </a:t>
            </a:r>
            <a:r>
              <a:rPr lang="ko-KR" altLang="en-US" dirty="0" err="1"/>
              <a:t>변수설정</a:t>
            </a:r>
            <a:r>
              <a:rPr lang="ko-KR" altLang="en-US" dirty="0"/>
              <a:t> 칸 추가 </a:t>
            </a:r>
            <a:r>
              <a:rPr lang="ko-KR" altLang="en-US" dirty="0" err="1"/>
              <a:t>맨위에</a:t>
            </a:r>
            <a:r>
              <a:rPr lang="en-US" altLang="ko-KR" dirty="0"/>
              <a:t>// </a:t>
            </a:r>
            <a:r>
              <a:rPr lang="ko-KR" altLang="en-US" dirty="0"/>
              <a:t>주성분</a:t>
            </a:r>
            <a:r>
              <a:rPr lang="en-US" altLang="ko-KR" dirty="0"/>
              <a:t>123 </a:t>
            </a:r>
            <a:r>
              <a:rPr lang="ko-KR" altLang="en-US" dirty="0"/>
              <a:t>없애고 </a:t>
            </a:r>
            <a:r>
              <a:rPr lang="en-US" altLang="ko-KR" dirty="0"/>
              <a:t>r2 </a:t>
            </a:r>
            <a:r>
              <a:rPr lang="ko-KR" altLang="en-US" dirty="0"/>
              <a:t>넣기 </a:t>
            </a:r>
            <a:r>
              <a:rPr lang="en-US" altLang="ko-KR" dirty="0"/>
              <a:t>// </a:t>
            </a:r>
            <a:r>
              <a:rPr lang="en-US" altLang="ko-KR" dirty="0" err="1"/>
              <a:t>pca</a:t>
            </a:r>
            <a:r>
              <a:rPr lang="en-US" altLang="ko-KR" dirty="0"/>
              <a:t> </a:t>
            </a:r>
            <a:r>
              <a:rPr lang="ko-KR" altLang="en-US" dirty="0" err="1"/>
              <a:t>이름수정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0FC25-D89B-48F2-817E-21F53192ADA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3974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0FC25-D89B-48F2-817E-21F53192ADA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10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공간회귀</a:t>
            </a:r>
            <a:r>
              <a:rPr lang="ko-KR" altLang="en-US" dirty="0"/>
              <a:t> 추가</a:t>
            </a:r>
            <a:r>
              <a:rPr lang="en-US" altLang="ko-KR" dirty="0"/>
              <a:t>///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0FC25-D89B-48F2-817E-21F53192ADA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7250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0FC25-D89B-48F2-817E-21F53192ADA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124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모델 </a:t>
            </a:r>
            <a:r>
              <a:rPr lang="en-US" altLang="ko-KR" dirty="0"/>
              <a:t>1</a:t>
            </a:r>
            <a:r>
              <a:rPr lang="ko-KR" altLang="en-US" dirty="0"/>
              <a:t>내용이 </a:t>
            </a:r>
            <a:r>
              <a:rPr lang="ko-KR" altLang="en-US" dirty="0" err="1"/>
              <a:t>먼저나와야함</a:t>
            </a:r>
            <a:r>
              <a:rPr lang="en-US" altLang="ko-KR" dirty="0"/>
              <a:t>. </a:t>
            </a:r>
            <a:r>
              <a:rPr lang="ko-KR" altLang="en-US" dirty="0"/>
              <a:t>데이터 클렌징 작업에 해당하는 작업이 모델 </a:t>
            </a:r>
            <a:r>
              <a:rPr lang="en-US" altLang="ko-KR" dirty="0"/>
              <a:t>2 </a:t>
            </a:r>
            <a:r>
              <a:rPr lang="ko-KR" altLang="en-US" dirty="0"/>
              <a:t>과정임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9B276-94FB-4173-A3C1-56714596669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353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9B276-94FB-4173-A3C1-56714596669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9190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0FC25-D89B-48F2-817E-21F53192ADA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6579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0FC25-D89B-48F2-817E-21F53192ADA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1155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9B276-94FB-4173-A3C1-56714596669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6154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0FC25-D89B-48F2-817E-21F53192ADA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2407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0FC25-D89B-48F2-817E-21F53192ADA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735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0FC25-D89B-48F2-817E-21F53192ADA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668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9B276-94FB-4173-A3C1-56714596669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607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9B276-94FB-4173-A3C1-56714596669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74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0FC25-D89B-48F2-817E-21F53192ADA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653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0FC25-D89B-48F2-817E-21F53192ADA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685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0FC25-D89B-48F2-817E-21F53192ADA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903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0FC25-D89B-48F2-817E-21F53192ADA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97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850F0-96BB-463A-B468-BBC70890F1C3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908F-3363-400C-9E40-F68AFD617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04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850F0-96BB-463A-B468-BBC70890F1C3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908F-3363-400C-9E40-F68AFD617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49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850F0-96BB-463A-B468-BBC70890F1C3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908F-3363-400C-9E40-F68AFD617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20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850F0-96BB-463A-B468-BBC70890F1C3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908F-3363-400C-9E40-F68AFD617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15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850F0-96BB-463A-B468-BBC70890F1C3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908F-3363-400C-9E40-F68AFD617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0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850F0-96BB-463A-B468-BBC70890F1C3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908F-3363-400C-9E40-F68AFD617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3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850F0-96BB-463A-B468-BBC70890F1C3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908F-3363-400C-9E40-F68AFD617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9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850F0-96BB-463A-B468-BBC70890F1C3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908F-3363-400C-9E40-F68AFD617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36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850F0-96BB-463A-B468-BBC70890F1C3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908F-3363-400C-9E40-F68AFD617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23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850F0-96BB-463A-B468-BBC70890F1C3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908F-3363-400C-9E40-F68AFD617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26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850F0-96BB-463A-B468-BBC70890F1C3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908F-3363-400C-9E40-F68AFD617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10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850F0-96BB-463A-B468-BBC70890F1C3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D908F-3363-400C-9E40-F68AFD617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590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B2333-0642-47B3-B696-2E894595104F}"/>
              </a:ext>
            </a:extLst>
          </p:cNvPr>
          <p:cNvSpPr/>
          <p:nvPr/>
        </p:nvSpPr>
        <p:spPr>
          <a:xfrm>
            <a:off x="0" y="-48539"/>
            <a:ext cx="12192000" cy="6948407"/>
          </a:xfrm>
          <a:prstGeom prst="rect">
            <a:avLst/>
          </a:prstGeom>
          <a:solidFill>
            <a:srgbClr val="011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E671E7-8080-41C9-B4AD-687BFDECDD50}"/>
              </a:ext>
            </a:extLst>
          </p:cNvPr>
          <p:cNvSpPr txBox="1"/>
          <p:nvPr/>
        </p:nvSpPr>
        <p:spPr>
          <a:xfrm>
            <a:off x="437965" y="2669048"/>
            <a:ext cx="11316069" cy="759952"/>
          </a:xfrm>
          <a:prstGeom prst="rect">
            <a:avLst/>
          </a:prstGeom>
          <a:noFill/>
          <a:effectLst>
            <a:outerShdw blurRad="50800" dist="38100" dir="18900000" algn="b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시민수요를 반영한 불법주정차 단속 모델 개발</a:t>
            </a:r>
            <a:endParaRPr lang="en-US" altLang="ko-KR" sz="3200" b="1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Times New Roman" panose="02020603050405020304" pitchFamily="18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7481122-4ECA-4224-9BB8-DC3DC9620D4C}"/>
              </a:ext>
            </a:extLst>
          </p:cNvPr>
          <p:cNvCxnSpPr>
            <a:cxnSpLocks/>
          </p:cNvCxnSpPr>
          <p:nvPr/>
        </p:nvCxnSpPr>
        <p:spPr>
          <a:xfrm>
            <a:off x="1791478" y="3458982"/>
            <a:ext cx="859349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3DA0CAB-A5A3-4CCA-937E-03AEBC0FFFD2}"/>
              </a:ext>
            </a:extLst>
          </p:cNvPr>
          <p:cNvSpPr txBox="1"/>
          <p:nvPr/>
        </p:nvSpPr>
        <p:spPr>
          <a:xfrm>
            <a:off x="437965" y="3461047"/>
            <a:ext cx="11316069" cy="509627"/>
          </a:xfrm>
          <a:prstGeom prst="rect">
            <a:avLst/>
          </a:prstGeom>
          <a:noFill/>
          <a:effectLst>
            <a:outerShdw blurRad="50800" dist="38100" dir="18900000" algn="b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서울</a:t>
            </a:r>
            <a:r>
              <a:rPr lang="en-US" altLang="ko-KR" sz="20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4 ı </a:t>
            </a:r>
            <a:r>
              <a:rPr lang="ko-KR" altLang="en-US" sz="2000" b="1" dirty="0" err="1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노파쿠조</a:t>
            </a:r>
            <a:endParaRPr lang="en-US" altLang="ko-KR" sz="2000" b="1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32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46448" y="1"/>
            <a:ext cx="12238448" cy="6874691"/>
          </a:xfrm>
          <a:prstGeom prst="rect">
            <a:avLst/>
          </a:prstGeom>
          <a:solidFill>
            <a:srgbClr val="EC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1015" name="그룹 1015"/>
          <p:cNvGrpSpPr/>
          <p:nvPr/>
        </p:nvGrpSpPr>
        <p:grpSpPr>
          <a:xfrm flipV="1">
            <a:off x="1125449" y="734667"/>
            <a:ext cx="6286271" cy="45719"/>
            <a:chOff x="1703413" y="1130239"/>
            <a:chExt cx="15571775" cy="2095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703413" y="1130239"/>
              <a:ext cx="15571775" cy="209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53883" y="721744"/>
            <a:ext cx="2697317" cy="45719"/>
            <a:chOff x="1010526" y="1093098"/>
            <a:chExt cx="1906767" cy="9523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10526" y="1093098"/>
              <a:ext cx="1906767" cy="95238"/>
            </a:xfrm>
            <a:prstGeom prst="rect">
              <a:avLst/>
            </a:prstGeom>
          </p:spPr>
        </p:pic>
      </p:grpSp>
      <p:sp>
        <p:nvSpPr>
          <p:cNvPr id="54" name="직사각형 53"/>
          <p:cNvSpPr/>
          <p:nvPr/>
        </p:nvSpPr>
        <p:spPr>
          <a:xfrm>
            <a:off x="553883" y="199070"/>
            <a:ext cx="2697316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시행중인 제도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335841" y="342275"/>
            <a:ext cx="20890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분석배경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개요  분석결과  결과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29701" y="1625932"/>
            <a:ext cx="11863859" cy="2744022"/>
            <a:chOff x="297342" y="1688949"/>
            <a:chExt cx="11800517" cy="2781825"/>
          </a:xfrm>
        </p:grpSpPr>
        <p:pic>
          <p:nvPicPr>
            <p:cNvPr id="51" name="그림 50" descr="지도이(가) 표시된 사진&#10;&#10;자동 생성된 설명">
              <a:extLst>
                <a:ext uri="{FF2B5EF4-FFF2-40B4-BE49-F238E27FC236}">
                  <a16:creationId xmlns:a16="http://schemas.microsoft.com/office/drawing/2014/main" id="{B2CC33AE-E0AD-47A9-89AC-C0392FFED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38" t="31901" r="66603" b="949"/>
            <a:stretch/>
          </p:blipFill>
          <p:spPr>
            <a:xfrm>
              <a:off x="297342" y="1690508"/>
              <a:ext cx="3858031" cy="2780266"/>
            </a:xfrm>
            <a:prstGeom prst="rect">
              <a:avLst/>
            </a:prstGeom>
          </p:spPr>
        </p:pic>
        <p:pic>
          <p:nvPicPr>
            <p:cNvPr id="52" name="그림 51" descr="지도이(가) 표시된 사진&#10;&#10;자동 생성된 설명">
              <a:extLst>
                <a:ext uri="{FF2B5EF4-FFF2-40B4-BE49-F238E27FC236}">
                  <a16:creationId xmlns:a16="http://schemas.microsoft.com/office/drawing/2014/main" id="{B2CC33AE-E0AD-47A9-89AC-C0392FFED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7818" t="32437" r="951" b="2752"/>
            <a:stretch/>
          </p:blipFill>
          <p:spPr>
            <a:xfrm>
              <a:off x="8239826" y="1688949"/>
              <a:ext cx="3858033" cy="2780097"/>
            </a:xfrm>
            <a:prstGeom prst="rect">
              <a:avLst/>
            </a:prstGeom>
          </p:spPr>
        </p:pic>
        <p:pic>
          <p:nvPicPr>
            <p:cNvPr id="53" name="그림 52" descr="지도이(가) 표시된 사진&#10;&#10;자동 생성된 설명">
              <a:extLst>
                <a:ext uri="{FF2B5EF4-FFF2-40B4-BE49-F238E27FC236}">
                  <a16:creationId xmlns:a16="http://schemas.microsoft.com/office/drawing/2014/main" id="{B2CC33AE-E0AD-47A9-89AC-C0392FFED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991" t="31933" r="33550" b="1584"/>
            <a:stretch/>
          </p:blipFill>
          <p:spPr>
            <a:xfrm>
              <a:off x="4268584" y="1688949"/>
              <a:ext cx="3858032" cy="2781697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129701" y="1221223"/>
            <a:ext cx="3878740" cy="404709"/>
          </a:xfrm>
          <a:prstGeom prst="rect">
            <a:avLst/>
          </a:prstGeom>
          <a:solidFill>
            <a:srgbClr val="335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4122258" y="1221223"/>
            <a:ext cx="3878740" cy="404709"/>
          </a:xfrm>
          <a:prstGeom prst="rect">
            <a:avLst/>
          </a:prstGeom>
          <a:solidFill>
            <a:srgbClr val="335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134267" y="1221223"/>
            <a:ext cx="3878740" cy="404709"/>
          </a:xfrm>
          <a:prstGeom prst="rect">
            <a:avLst/>
          </a:prstGeom>
          <a:solidFill>
            <a:srgbClr val="335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29700" y="4605725"/>
            <a:ext cx="11863859" cy="17712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08047" y="1241714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2017</a:t>
            </a:r>
            <a:r>
              <a:rPr lang="ko-KR" altLang="en-US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5569249" y="1241714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2018</a:t>
            </a:r>
            <a:r>
              <a:rPr lang="ko-KR" altLang="en-US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9600590" y="1241714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2019</a:t>
            </a:r>
            <a:r>
              <a:rPr lang="ko-KR" altLang="en-US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223107" y="4908891"/>
            <a:ext cx="75969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민원신고로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들어온 </a:t>
            </a:r>
            <a:r>
              <a:rPr lang="ko-KR" altLang="en-US" sz="2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불법주정차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히트맵과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CCTV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위치 시각화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33568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고정형 </a:t>
            </a:r>
            <a:r>
              <a:rPr lang="en-US" altLang="ko-KR" sz="2400" dirty="0">
                <a:solidFill>
                  <a:srgbClr val="33568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CCTV</a:t>
            </a:r>
            <a:r>
              <a:rPr lang="ko-KR" altLang="en-US" sz="2400" dirty="0">
                <a:solidFill>
                  <a:srgbClr val="33568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완전한 단속 요인이 되지 못한다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46448" y="0"/>
            <a:ext cx="12238448" cy="6874692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61786" y="2405091"/>
            <a:ext cx="82219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상반된 민원을 반영하여</a:t>
            </a:r>
            <a:r>
              <a:rPr lang="en-US" altLang="ko-KR" sz="40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주정차</a:t>
            </a:r>
            <a:r>
              <a:rPr lang="ko-KR" altLang="en-US" sz="40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실태를 분석하고 </a:t>
            </a:r>
            <a:endParaRPr lang="en-US" altLang="ko-KR" sz="400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ctr"/>
            <a:r>
              <a:rPr lang="ko-KR" altLang="en-US" sz="4000" dirty="0">
                <a:solidFill>
                  <a:srgbClr val="FF0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수요를 반영한 단속 모델</a:t>
            </a:r>
            <a:r>
              <a:rPr lang="ko-KR" altLang="en-US" sz="40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을</a:t>
            </a:r>
            <a:r>
              <a:rPr lang="ko-KR" altLang="en-US" sz="4000" dirty="0">
                <a:solidFill>
                  <a:srgbClr val="FF0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제시</a:t>
            </a:r>
          </a:p>
        </p:txBody>
      </p:sp>
    </p:spTree>
    <p:extLst>
      <p:ext uri="{BB962C8B-B14F-4D97-AF65-F5344CB8AC3E}">
        <p14:creationId xmlns:p14="http://schemas.microsoft.com/office/powerpoint/2010/main" val="18134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82040" y="3767796"/>
            <a:ext cx="10027920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580474" y="1263524"/>
            <a:ext cx="10310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chemeClr val="bg1">
                    <a:alpha val="61000"/>
                  </a:schemeClr>
                </a:solidFill>
              </a:rPr>
              <a:t>02</a:t>
            </a:r>
            <a:endParaRPr lang="ko-KR" altLang="en-US" sz="6000" dirty="0">
              <a:solidFill>
                <a:schemeClr val="bg1">
                  <a:alpha val="61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3153" y="2515660"/>
            <a:ext cx="158569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155128" y="4317793"/>
            <a:ext cx="588173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분석대상 선정</a:t>
            </a:r>
            <a:r>
              <a:rPr lang="en-US" altLang="ko-KR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| </a:t>
            </a:r>
            <a:r>
              <a:rPr lang="ko-KR" altLang="en-US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소개</a:t>
            </a:r>
            <a:r>
              <a:rPr lang="en-US" altLang="ko-KR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| </a:t>
            </a:r>
            <a:r>
              <a:rPr lang="ko-KR" altLang="en-US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프로세스</a:t>
            </a:r>
          </a:p>
        </p:txBody>
      </p:sp>
    </p:spTree>
    <p:extLst>
      <p:ext uri="{BB962C8B-B14F-4D97-AF65-F5344CB8AC3E}">
        <p14:creationId xmlns:p14="http://schemas.microsoft.com/office/powerpoint/2010/main" val="87482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/>
          <p:cNvSpPr/>
          <p:nvPr/>
        </p:nvSpPr>
        <p:spPr>
          <a:xfrm>
            <a:off x="3926710" y="1876377"/>
            <a:ext cx="3101988" cy="296440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062248" y="2257241"/>
            <a:ext cx="2730583" cy="2155058"/>
            <a:chOff x="3661772" y="2200759"/>
            <a:chExt cx="2730583" cy="2155058"/>
          </a:xfrm>
        </p:grpSpPr>
        <p:pic>
          <p:nvPicPr>
            <p:cNvPr id="68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1772" y="2200759"/>
              <a:ext cx="2730583" cy="2155058"/>
            </a:xfrm>
            <a:prstGeom prst="rect">
              <a:avLst/>
            </a:prstGeom>
          </p:spPr>
        </p:pic>
        <p:grpSp>
          <p:nvGrpSpPr>
            <p:cNvPr id="69" name="그룹 1003"/>
            <p:cNvGrpSpPr/>
            <p:nvPr/>
          </p:nvGrpSpPr>
          <p:grpSpPr>
            <a:xfrm>
              <a:off x="5257631" y="3528614"/>
              <a:ext cx="734091" cy="664780"/>
              <a:chOff x="5390761" y="5622575"/>
              <a:chExt cx="1917881" cy="1745252"/>
            </a:xfrm>
          </p:grpSpPr>
          <p:pic>
            <p:nvPicPr>
              <p:cNvPr id="70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90761" y="5622575"/>
                <a:ext cx="1917881" cy="1745252"/>
              </a:xfrm>
              <a:prstGeom prst="rect">
                <a:avLst/>
              </a:prstGeom>
            </p:spPr>
          </p:pic>
        </p:grpSp>
        <p:pic>
          <p:nvPicPr>
            <p:cNvPr id="71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1772" y="2200759"/>
              <a:ext cx="2730583" cy="215505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5609" y="753493"/>
            <a:ext cx="10381183" cy="13971"/>
            <a:chOff x="1703413" y="1130239"/>
            <a:chExt cx="15571775" cy="2095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703413" y="1130239"/>
              <a:ext cx="15571775" cy="209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53883" y="728732"/>
            <a:ext cx="2697317" cy="38732"/>
            <a:chOff x="1010526" y="1093098"/>
            <a:chExt cx="1906767" cy="9523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10526" y="1093098"/>
              <a:ext cx="1906767" cy="95238"/>
            </a:xfrm>
            <a:prstGeom prst="rect">
              <a:avLst/>
            </a:prstGeom>
          </p:spPr>
        </p:pic>
      </p:grpSp>
      <p:sp>
        <p:nvSpPr>
          <p:cNvPr id="54" name="직사각형 53"/>
          <p:cNvSpPr/>
          <p:nvPr/>
        </p:nvSpPr>
        <p:spPr>
          <a:xfrm>
            <a:off x="553883" y="199070"/>
            <a:ext cx="266192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대상 선정</a:t>
            </a:r>
          </a:p>
        </p:txBody>
      </p:sp>
      <p:grpSp>
        <p:nvGrpSpPr>
          <p:cNvPr id="12" name="그룹 1003"/>
          <p:cNvGrpSpPr/>
          <p:nvPr/>
        </p:nvGrpSpPr>
        <p:grpSpPr>
          <a:xfrm>
            <a:off x="1135609" y="2615710"/>
            <a:ext cx="2161493" cy="3003625"/>
            <a:chOff x="1179914" y="4766966"/>
            <a:chExt cx="3393048" cy="4560553"/>
          </a:xfrm>
        </p:grpSpPr>
        <p:pic>
          <p:nvPicPr>
            <p:cNvPr id="24" name="Object 9"/>
            <p:cNvPicPr>
              <a:picLocks noChangeAspect="1"/>
            </p:cNvPicPr>
            <p:nvPr/>
          </p:nvPicPr>
          <p:blipFill rotWithShape="1">
            <a:blip r:embed="rId7" cstate="print"/>
            <a:srcRect b="11450"/>
            <a:stretch/>
          </p:blipFill>
          <p:spPr>
            <a:xfrm>
              <a:off x="1179914" y="4766966"/>
              <a:ext cx="3393048" cy="4560553"/>
            </a:xfrm>
            <a:prstGeom prst="rect">
              <a:avLst/>
            </a:prstGeom>
          </p:spPr>
        </p:pic>
      </p:grpSp>
      <p:grpSp>
        <p:nvGrpSpPr>
          <p:cNvPr id="14" name="그룹 1006"/>
          <p:cNvGrpSpPr/>
          <p:nvPr/>
        </p:nvGrpSpPr>
        <p:grpSpPr>
          <a:xfrm>
            <a:off x="1644507" y="2867976"/>
            <a:ext cx="791350" cy="766994"/>
            <a:chOff x="1366240" y="2262946"/>
            <a:chExt cx="1213403" cy="1210991"/>
          </a:xfrm>
        </p:grpSpPr>
        <p:pic>
          <p:nvPicPr>
            <p:cNvPr id="21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6240" y="2262946"/>
              <a:ext cx="1213403" cy="1210991"/>
            </a:xfrm>
            <a:prstGeom prst="rect">
              <a:avLst/>
            </a:prstGeom>
          </p:spPr>
        </p:pic>
      </p:grpSp>
      <p:cxnSp>
        <p:nvCxnSpPr>
          <p:cNvPr id="16" name="직선 연결선 15"/>
          <p:cNvCxnSpPr>
            <a:stCxn id="21" idx="0"/>
            <a:endCxn id="19" idx="0"/>
          </p:cNvCxnSpPr>
          <p:nvPr/>
        </p:nvCxnSpPr>
        <p:spPr>
          <a:xfrm flipV="1">
            <a:off x="2040182" y="1876377"/>
            <a:ext cx="3437522" cy="9915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21" idx="2"/>
            <a:endCxn id="19" idx="4"/>
          </p:cNvCxnSpPr>
          <p:nvPr/>
        </p:nvCxnSpPr>
        <p:spPr>
          <a:xfrm>
            <a:off x="2040182" y="3634970"/>
            <a:ext cx="3437522" cy="120581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64009" y="3103910"/>
            <a:ext cx="352346" cy="278082"/>
          </a:xfrm>
          <a:prstGeom prst="rect">
            <a:avLst/>
          </a:prstGeom>
        </p:spPr>
      </p:pic>
      <p:pic>
        <p:nvPicPr>
          <p:cNvPr id="74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64009" y="3112432"/>
            <a:ext cx="352346" cy="278082"/>
          </a:xfrm>
          <a:prstGeom prst="rect">
            <a:avLst/>
          </a:prstGeom>
        </p:spPr>
      </p:pic>
      <p:pic>
        <p:nvPicPr>
          <p:cNvPr id="75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64009" y="3112432"/>
            <a:ext cx="352346" cy="278082"/>
          </a:xfrm>
          <a:prstGeom prst="rect">
            <a:avLst/>
          </a:prstGeom>
        </p:spPr>
      </p:pic>
      <p:sp>
        <p:nvSpPr>
          <p:cNvPr id="81" name="타원 80"/>
          <p:cNvSpPr/>
          <p:nvPr/>
        </p:nvSpPr>
        <p:spPr>
          <a:xfrm>
            <a:off x="3907129" y="1852568"/>
            <a:ext cx="3101988" cy="2964404"/>
          </a:xfrm>
          <a:prstGeom prst="ellipse">
            <a:avLst/>
          </a:prstGeom>
          <a:solidFill>
            <a:schemeClr val="bg1">
              <a:alpha val="37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5644334" y="3608312"/>
            <a:ext cx="713831" cy="728116"/>
          </a:xfrm>
          <a:prstGeom prst="ellipse">
            <a:avLst/>
          </a:prstGeom>
          <a:solidFill>
            <a:srgbClr val="FF505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5692828" y="3663134"/>
            <a:ext cx="601310" cy="607228"/>
          </a:xfrm>
          <a:prstGeom prst="ellipse">
            <a:avLst/>
          </a:prstGeom>
          <a:solidFill>
            <a:srgbClr val="FF505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757942" y="3724753"/>
            <a:ext cx="472168" cy="483991"/>
          </a:xfrm>
          <a:prstGeom prst="ellipse">
            <a:avLst/>
          </a:prstGeom>
          <a:solidFill>
            <a:srgbClr val="FF50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8" name="직사각형 977"/>
          <p:cNvSpPr/>
          <p:nvPr/>
        </p:nvSpPr>
        <p:spPr>
          <a:xfrm>
            <a:off x="2549383" y="2949908"/>
            <a:ext cx="127310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33568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54%</a:t>
            </a:r>
            <a:endParaRPr lang="ko-KR" altLang="en-US" sz="4000" dirty="0">
              <a:solidFill>
                <a:srgbClr val="33568D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335841" y="342275"/>
            <a:ext cx="20890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분석배경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1200" b="1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분석과정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결과</a:t>
            </a:r>
          </a:p>
        </p:txBody>
      </p:sp>
      <p:pic>
        <p:nvPicPr>
          <p:cNvPr id="45" name="Object 25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57290" y="1338507"/>
            <a:ext cx="3535766" cy="5552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6" name="직사각형 45"/>
          <p:cNvSpPr/>
          <p:nvPr/>
        </p:nvSpPr>
        <p:spPr>
          <a:xfrm>
            <a:off x="7657290" y="1784429"/>
            <a:ext cx="3535766" cy="18238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7701033" y="1413242"/>
            <a:ext cx="342431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서울시민 절반 이상 현 제도 불만족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7718005" y="2010255"/>
            <a:ext cx="40079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주정차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단속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유예제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신청 지역 중 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54%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서울에 해당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서울 시민의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53.3%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서울시의 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불법주정차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단속 방법에 불만족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646755" y="3977819"/>
            <a:ext cx="3535552" cy="581447"/>
          </a:xfrm>
          <a:prstGeom prst="round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645305" y="4442611"/>
            <a:ext cx="3535766" cy="1823883"/>
          </a:xfrm>
          <a:prstGeom prst="rect">
            <a:avLst/>
          </a:prstGeom>
          <a:solidFill>
            <a:srgbClr val="FF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7718005" y="4672515"/>
            <a:ext cx="40079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많은 수의 데이터 보유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주요 상권으로 유동인구가 많음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서울 자치구 중 인구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713019" y="4073104"/>
            <a:ext cx="3424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강남구로 표본 선정</a:t>
            </a:r>
          </a:p>
        </p:txBody>
      </p:sp>
    </p:spTree>
    <p:extLst>
      <p:ext uri="{BB962C8B-B14F-4D97-AF65-F5344CB8AC3E}">
        <p14:creationId xmlns:p14="http://schemas.microsoft.com/office/powerpoint/2010/main" val="428556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3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50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3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50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8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594503" y="2741570"/>
            <a:ext cx="1908257" cy="1971555"/>
            <a:chOff x="6594502" y="2163787"/>
            <a:chExt cx="1908257" cy="1861004"/>
          </a:xfrm>
        </p:grpSpPr>
        <p:sp>
          <p:nvSpPr>
            <p:cNvPr id="5" name="타원 4"/>
            <p:cNvSpPr/>
            <p:nvPr/>
          </p:nvSpPr>
          <p:spPr>
            <a:xfrm>
              <a:off x="6594502" y="2163787"/>
              <a:ext cx="1908257" cy="18610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15442" y="2205605"/>
              <a:ext cx="1846567" cy="1777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431119" y="2697052"/>
            <a:ext cx="1979769" cy="1971555"/>
            <a:chOff x="431118" y="2152031"/>
            <a:chExt cx="1979769" cy="1861004"/>
          </a:xfrm>
        </p:grpSpPr>
        <p:sp>
          <p:nvSpPr>
            <p:cNvPr id="8" name="타원 7"/>
            <p:cNvSpPr/>
            <p:nvPr/>
          </p:nvSpPr>
          <p:spPr>
            <a:xfrm>
              <a:off x="431118" y="2152031"/>
              <a:ext cx="1908257" cy="18610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3989" y="2152031"/>
              <a:ext cx="1956898" cy="1861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3510009" y="2697052"/>
            <a:ext cx="1908257" cy="1971555"/>
            <a:chOff x="3510008" y="2152031"/>
            <a:chExt cx="1908257" cy="1861004"/>
          </a:xfrm>
        </p:grpSpPr>
        <p:sp>
          <p:nvSpPr>
            <p:cNvPr id="11" name="타원 10"/>
            <p:cNvSpPr/>
            <p:nvPr/>
          </p:nvSpPr>
          <p:spPr>
            <a:xfrm>
              <a:off x="3510008" y="2152031"/>
              <a:ext cx="1908257" cy="18610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43267" y="2194053"/>
              <a:ext cx="1841738" cy="1775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타원 12"/>
          <p:cNvSpPr/>
          <p:nvPr/>
        </p:nvSpPr>
        <p:spPr>
          <a:xfrm>
            <a:off x="454783" y="1553773"/>
            <a:ext cx="1908257" cy="1971555"/>
          </a:xfrm>
          <a:prstGeom prst="ellipse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530948" y="1553773"/>
            <a:ext cx="1908257" cy="1971555"/>
          </a:xfrm>
          <a:prstGeom prst="ellipse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607113" y="1580450"/>
            <a:ext cx="1908257" cy="1971555"/>
          </a:xfrm>
          <a:prstGeom prst="ellipse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9658058" y="2741570"/>
            <a:ext cx="1908257" cy="1971555"/>
            <a:chOff x="6594502" y="2163787"/>
            <a:chExt cx="1908257" cy="1861004"/>
          </a:xfrm>
        </p:grpSpPr>
        <p:sp>
          <p:nvSpPr>
            <p:cNvPr id="24" name="타원 23"/>
            <p:cNvSpPr/>
            <p:nvPr/>
          </p:nvSpPr>
          <p:spPr>
            <a:xfrm>
              <a:off x="6594502" y="2163787"/>
              <a:ext cx="1908257" cy="18610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0775" y="2205605"/>
              <a:ext cx="1827109" cy="1777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타원 25"/>
          <p:cNvSpPr/>
          <p:nvPr/>
        </p:nvSpPr>
        <p:spPr>
          <a:xfrm>
            <a:off x="9658058" y="1580450"/>
            <a:ext cx="1908257" cy="1971555"/>
          </a:xfrm>
          <a:prstGeom prst="ellipse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9" name="그룹 1015"/>
          <p:cNvGrpSpPr/>
          <p:nvPr/>
        </p:nvGrpSpPr>
        <p:grpSpPr>
          <a:xfrm>
            <a:off x="1141415" y="753492"/>
            <a:ext cx="10381183" cy="13971"/>
            <a:chOff x="1703413" y="1130239"/>
            <a:chExt cx="15571775" cy="20956"/>
          </a:xfrm>
        </p:grpSpPr>
        <p:pic>
          <p:nvPicPr>
            <p:cNvPr id="40" name="Object 5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703413" y="1130239"/>
              <a:ext cx="15571775" cy="20956"/>
            </a:xfrm>
            <a:prstGeom prst="rect">
              <a:avLst/>
            </a:prstGeom>
          </p:spPr>
        </p:pic>
      </p:grpSp>
      <p:grpSp>
        <p:nvGrpSpPr>
          <p:cNvPr id="41" name="그룹 1016"/>
          <p:cNvGrpSpPr/>
          <p:nvPr/>
        </p:nvGrpSpPr>
        <p:grpSpPr>
          <a:xfrm>
            <a:off x="559689" y="728731"/>
            <a:ext cx="2697317" cy="38732"/>
            <a:chOff x="1010526" y="1093098"/>
            <a:chExt cx="1906767" cy="95238"/>
          </a:xfrm>
        </p:grpSpPr>
        <p:pic>
          <p:nvPicPr>
            <p:cNvPr id="42" name="Object 5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10526" y="1093098"/>
              <a:ext cx="1906767" cy="95238"/>
            </a:xfrm>
            <a:prstGeom prst="rect">
              <a:avLst/>
            </a:prstGeom>
          </p:spPr>
        </p:pic>
      </p:grpSp>
      <p:sp>
        <p:nvSpPr>
          <p:cNvPr id="43" name="직사각형 42"/>
          <p:cNvSpPr/>
          <p:nvPr/>
        </p:nvSpPr>
        <p:spPr>
          <a:xfrm>
            <a:off x="559689" y="199069"/>
            <a:ext cx="257372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소개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335841" y="342275"/>
            <a:ext cx="20890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분석배경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1200" b="1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분석과정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결과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9272280" y="4006057"/>
            <a:ext cx="2680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구별 </a:t>
            </a:r>
            <a:r>
              <a:rPr lang="ko-KR" altLang="en-US" dirty="0" err="1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불법주정차</a:t>
            </a:r>
            <a:r>
              <a:rPr lang="ko-KR" altLang="en-US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단속현황</a:t>
            </a:r>
            <a:endParaRPr lang="ko-KR" altLang="en-US" dirty="0">
              <a:solidFill>
                <a:srgbClr val="0F447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56265" y="4006057"/>
            <a:ext cx="2657502" cy="1996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ko-KR" altLang="en-US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 </a:t>
            </a:r>
            <a:r>
              <a:rPr lang="ko-KR" altLang="en-US" dirty="0" err="1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주정차</a:t>
            </a:r>
            <a:r>
              <a:rPr lang="ko-KR" altLang="en-US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금지구역</a:t>
            </a:r>
            <a:endParaRPr lang="en-US" altLang="ko-KR" dirty="0">
              <a:solidFill>
                <a:srgbClr val="0F447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 · </a:t>
            </a:r>
            <a:r>
              <a:rPr lang="ko-KR" altLang="en-US" dirty="0" err="1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소방용수</a:t>
            </a:r>
            <a:r>
              <a:rPr lang="ko-KR" altLang="en-US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위치</a:t>
            </a:r>
            <a:endParaRPr lang="en-US" altLang="ko-KR" dirty="0">
              <a:solidFill>
                <a:srgbClr val="0F447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 · </a:t>
            </a:r>
            <a:r>
              <a:rPr lang="ko-KR" altLang="en-US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교차로 위치</a:t>
            </a:r>
            <a:endParaRPr lang="en-US" altLang="ko-KR" dirty="0">
              <a:solidFill>
                <a:srgbClr val="0F447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 · </a:t>
            </a:r>
            <a:r>
              <a:rPr lang="ko-KR" altLang="en-US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버스정류소 위치</a:t>
            </a:r>
            <a:endParaRPr lang="en-US" altLang="ko-KR" dirty="0">
              <a:solidFill>
                <a:srgbClr val="0F447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anose="020B0604020202020204" pitchFamily="34" charset="0"/>
              </a:rPr>
              <a:t> · </a:t>
            </a:r>
            <a:r>
              <a:rPr lang="ko-KR" altLang="en-US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횡단보도 위치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257006" y="3917569"/>
            <a:ext cx="2657502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도로구간</a:t>
            </a:r>
            <a:r>
              <a:rPr lang="ko-KR" altLang="en-US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데이터</a:t>
            </a:r>
            <a:endParaRPr lang="en-US" altLang="ko-KR" dirty="0">
              <a:solidFill>
                <a:srgbClr val="0F447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행정경계</a:t>
            </a:r>
            <a:r>
              <a:rPr lang="ko-KR" altLang="en-US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데이터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332006" y="3917569"/>
            <a:ext cx="2657502" cy="17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어린이 보호구역 데이터</a:t>
            </a:r>
            <a:endParaRPr lang="en-US" altLang="ko-KR" dirty="0">
              <a:solidFill>
                <a:srgbClr val="0F447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용도별 </a:t>
            </a:r>
            <a:r>
              <a:rPr lang="ko-KR" altLang="en-US" dirty="0" err="1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건물정보</a:t>
            </a:r>
            <a:r>
              <a:rPr lang="ko-KR" altLang="en-US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데이터</a:t>
            </a:r>
            <a:endParaRPr lang="en-US" altLang="ko-KR" dirty="0">
              <a:solidFill>
                <a:srgbClr val="0F447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주차장 위치 데이터</a:t>
            </a:r>
            <a:endParaRPr lang="en-US" altLang="ko-KR" dirty="0">
              <a:solidFill>
                <a:srgbClr val="0F447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고정형 </a:t>
            </a:r>
            <a:r>
              <a:rPr lang="en-US" altLang="ko-KR" dirty="0" err="1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cctv</a:t>
            </a:r>
            <a:r>
              <a:rPr lang="en-US" altLang="ko-KR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데이터</a:t>
            </a:r>
          </a:p>
        </p:txBody>
      </p:sp>
    </p:spTree>
    <p:extLst>
      <p:ext uri="{BB962C8B-B14F-4D97-AF65-F5344CB8AC3E}">
        <p14:creationId xmlns:p14="http://schemas.microsoft.com/office/powerpoint/2010/main" val="141550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96296E-6 L 0.00195 -0.165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8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16667E-6 2.96296E-6 L 0.00195 -0.1655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828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6.25E-7 1.48148E-6 L 0.00195 -0.1655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828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1.48148E-6 L 0.00196 -0.1655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6" grpId="0" animBg="1"/>
      <p:bldP spid="33" grpId="0"/>
      <p:bldP spid="34" grpId="0"/>
      <p:bldP spid="35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-5806" y="1"/>
            <a:ext cx="12192000" cy="6874691"/>
            <a:chOff x="-5806" y="1"/>
            <a:chExt cx="12192000" cy="6874691"/>
          </a:xfrm>
        </p:grpSpPr>
        <p:sp>
          <p:nvSpPr>
            <p:cNvPr id="70" name="직사각형 69"/>
            <p:cNvSpPr/>
            <p:nvPr/>
          </p:nvSpPr>
          <p:spPr>
            <a:xfrm>
              <a:off x="-5806" y="1"/>
              <a:ext cx="12192000" cy="6874691"/>
            </a:xfrm>
            <a:prstGeom prst="rect">
              <a:avLst/>
            </a:prstGeom>
            <a:solidFill>
              <a:srgbClr val="ECF0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71" name="그룹 1015"/>
            <p:cNvGrpSpPr/>
            <p:nvPr/>
          </p:nvGrpSpPr>
          <p:grpSpPr>
            <a:xfrm>
              <a:off x="1135609" y="753493"/>
              <a:ext cx="10381183" cy="13971"/>
              <a:chOff x="1703413" y="1130239"/>
              <a:chExt cx="15571775" cy="20956"/>
            </a:xfrm>
          </p:grpSpPr>
          <p:pic>
            <p:nvPicPr>
              <p:cNvPr id="76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703413" y="1130239"/>
                <a:ext cx="15571775" cy="20956"/>
              </a:xfrm>
              <a:prstGeom prst="rect">
                <a:avLst/>
              </a:prstGeom>
            </p:spPr>
          </p:pic>
        </p:grpSp>
        <p:grpSp>
          <p:nvGrpSpPr>
            <p:cNvPr id="72" name="그룹 1016"/>
            <p:cNvGrpSpPr/>
            <p:nvPr/>
          </p:nvGrpSpPr>
          <p:grpSpPr>
            <a:xfrm>
              <a:off x="553883" y="728732"/>
              <a:ext cx="2697317" cy="38732"/>
              <a:chOff x="1010526" y="1093098"/>
              <a:chExt cx="1906767" cy="95238"/>
            </a:xfrm>
          </p:grpSpPr>
          <p:pic>
            <p:nvPicPr>
              <p:cNvPr id="75" name="Object 5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010526" y="1093098"/>
                <a:ext cx="1906767" cy="95238"/>
              </a:xfrm>
              <a:prstGeom prst="rect">
                <a:avLst/>
              </a:prstGeom>
            </p:spPr>
          </p:pic>
        </p:grpSp>
        <p:sp>
          <p:nvSpPr>
            <p:cNvPr id="73" name="직사각형 72"/>
            <p:cNvSpPr/>
            <p:nvPr/>
          </p:nvSpPr>
          <p:spPr>
            <a:xfrm>
              <a:off x="553883" y="199070"/>
              <a:ext cx="2573720" cy="5027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667" b="1" dirty="0">
                  <a:solidFill>
                    <a:srgbClr val="0833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분석 프로세스</a:t>
              </a: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8E9A172-16C4-46BC-A048-62C9BBFDCB5B}"/>
              </a:ext>
            </a:extLst>
          </p:cNvPr>
          <p:cNvSpPr/>
          <p:nvPr/>
        </p:nvSpPr>
        <p:spPr>
          <a:xfrm>
            <a:off x="1022814" y="1888254"/>
            <a:ext cx="1904415" cy="453142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DD73891-AB48-4289-86A1-C75410A76BC1}"/>
              </a:ext>
            </a:extLst>
          </p:cNvPr>
          <p:cNvSpPr/>
          <p:nvPr/>
        </p:nvSpPr>
        <p:spPr>
          <a:xfrm>
            <a:off x="8585054" y="1888254"/>
            <a:ext cx="2678034" cy="4549405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7911DBE-9080-42BF-9558-3159F82D9A1B}"/>
              </a:ext>
            </a:extLst>
          </p:cNvPr>
          <p:cNvSpPr txBox="1"/>
          <p:nvPr/>
        </p:nvSpPr>
        <p:spPr>
          <a:xfrm>
            <a:off x="1104305" y="2113799"/>
            <a:ext cx="2769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① 전국 단위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  <a:sym typeface="Wingdings" pitchFamily="2" charset="2"/>
              </a:rPr>
              <a:t>    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  <a:sym typeface="Wingdings" pitchFamily="2" charset="2"/>
              </a:rPr>
              <a:t>‘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  <a:sym typeface="Wingdings" pitchFamily="2" charset="2"/>
              </a:rPr>
              <a:t>강남구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  <a:sym typeface="Wingdings" pitchFamily="2" charset="2"/>
              </a:rPr>
              <a:t>’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  <a:sym typeface="Wingdings" pitchFamily="2" charset="2"/>
              </a:rPr>
              <a:t>추출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4103AC3-7784-43C0-A241-79EFDFBE8889}"/>
              </a:ext>
            </a:extLst>
          </p:cNvPr>
          <p:cNvSpPr txBox="1"/>
          <p:nvPr/>
        </p:nvSpPr>
        <p:spPr>
          <a:xfrm>
            <a:off x="1111184" y="2819430"/>
            <a:ext cx="2769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②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sz="1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지오코딩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 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  <a:sym typeface="Wingdings" panose="05000000000000000000" pitchFamily="2" charset="2"/>
              </a:rPr>
              <a:t>위경도 추출</a:t>
            </a:r>
            <a:endParaRPr lang="ko-KR" altLang="en-US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76651FB-15F0-47CB-898F-FB2B4921689C}"/>
              </a:ext>
            </a:extLst>
          </p:cNvPr>
          <p:cNvSpPr txBox="1"/>
          <p:nvPr/>
        </p:nvSpPr>
        <p:spPr>
          <a:xfrm>
            <a:off x="1080868" y="3525058"/>
            <a:ext cx="2769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③ 단속유형 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  <a:sym typeface="Wingdings" pitchFamily="2" charset="2"/>
              </a:rPr>
              <a:t> 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  <a:sym typeface="Wingdings" pitchFamily="2" charset="2"/>
              </a:rPr>
              <a:t>‘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  <a:sym typeface="Wingdings" pitchFamily="2" charset="2"/>
              </a:rPr>
              <a:t>민원신고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  <a:sym typeface="Wingdings" pitchFamily="2" charset="2"/>
              </a:rPr>
              <a:t>’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  <a:sym typeface="Wingdings" pitchFamily="2" charset="2"/>
              </a:rPr>
              <a:t>추출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8993D53-F0B6-4C2C-932A-1702FFC62B33}"/>
              </a:ext>
            </a:extLst>
          </p:cNvPr>
          <p:cNvSpPr/>
          <p:nvPr/>
        </p:nvSpPr>
        <p:spPr>
          <a:xfrm>
            <a:off x="2971126" y="1888254"/>
            <a:ext cx="2603623" cy="453142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575B9B2-D538-4322-A702-A387004310EB}"/>
              </a:ext>
            </a:extLst>
          </p:cNvPr>
          <p:cNvSpPr/>
          <p:nvPr/>
        </p:nvSpPr>
        <p:spPr>
          <a:xfrm>
            <a:off x="5613983" y="1888254"/>
            <a:ext cx="2929271" cy="453142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E75F4DB-D4C0-4089-94B7-7CEA6430B26A}"/>
              </a:ext>
            </a:extLst>
          </p:cNvPr>
          <p:cNvSpPr txBox="1"/>
          <p:nvPr/>
        </p:nvSpPr>
        <p:spPr>
          <a:xfrm>
            <a:off x="3055456" y="2790362"/>
            <a:ext cx="3135676" cy="138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① 강남구 로드맵 생성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 marL="228600" indent="-228600"/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② 도로 폭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, </a:t>
            </a:r>
            <a:r>
              <a:rPr lang="ko-KR" altLang="en-US" sz="1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주정차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 금지구역 요소에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가중치 산정 및 시각화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 marL="228600" indent="-228600"/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 marL="228600" indent="-228600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③ 보호구역 선정하여 버퍼 생성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280609-1E1F-47A1-A180-42C0894F6D56}"/>
              </a:ext>
            </a:extLst>
          </p:cNvPr>
          <p:cNvSpPr txBox="1"/>
          <p:nvPr/>
        </p:nvSpPr>
        <p:spPr>
          <a:xfrm>
            <a:off x="5693656" y="2765480"/>
            <a:ext cx="3170381" cy="2577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① 그리드 영역 생성</a:t>
            </a:r>
            <a:endParaRPr lang="en-US" altLang="ko-KR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 marL="228600" indent="-228600"/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-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행정경계와 중첩되는 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250m*250m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단위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 marL="228600" indent="-228600"/>
            <a:endParaRPr lang="en-US" altLang="ko-KR" sz="10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 marL="228600" indent="-228600"/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② 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Y 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변수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 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설정</a:t>
            </a:r>
            <a:endParaRPr lang="en-US" altLang="ko-KR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 marL="228600" indent="-228600"/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 -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민원 신고 건수를 그리드별로 카운트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 marL="228600" indent="-228600"/>
            <a:endParaRPr lang="en-US" altLang="ko-KR" sz="10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 marL="228600" indent="-228600"/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③ 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X 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변수 설정</a:t>
            </a:r>
            <a:endParaRPr lang="en-US" altLang="ko-KR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-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건물유형별로 버퍼 생성 후 신고 지점별 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  중첩 버퍼 카운트 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endParaRPr lang="en-US" altLang="ko-KR" sz="10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 marL="228600" indent="-228600"/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-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각 그리드 내의 지점별 중첩 버퍼 개수 합산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 marL="228600" indent="-228600"/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 marL="228600" indent="-228600"/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④ 공간회귀분석 </a:t>
            </a:r>
            <a:endParaRPr lang="en-US" altLang="ko-KR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 marL="228600" indent="-228600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민원 수요 예측 모델 생성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C8CD5FB-35EB-4427-B082-1E6DB0047464}"/>
              </a:ext>
            </a:extLst>
          </p:cNvPr>
          <p:cNvSpPr/>
          <p:nvPr/>
        </p:nvSpPr>
        <p:spPr>
          <a:xfrm>
            <a:off x="1274560" y="6167933"/>
            <a:ext cx="1384602" cy="53945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R, Python</a:t>
            </a:r>
            <a:endParaRPr lang="ko-KR" altLang="en-US" sz="16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42C26B8-2C91-495C-8D50-895C9F2F6C24}"/>
              </a:ext>
            </a:extLst>
          </p:cNvPr>
          <p:cNvSpPr/>
          <p:nvPr/>
        </p:nvSpPr>
        <p:spPr>
          <a:xfrm>
            <a:off x="3600489" y="6167933"/>
            <a:ext cx="1384602" cy="53945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R, </a:t>
            </a:r>
            <a:r>
              <a:rPr lang="en-US" altLang="ko-KR" sz="1600" b="1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Qgis</a:t>
            </a:r>
            <a:endParaRPr lang="ko-KR" altLang="en-US" sz="16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661A4B5-08C5-4999-900F-8955EBD601F1}"/>
              </a:ext>
            </a:extLst>
          </p:cNvPr>
          <p:cNvSpPr/>
          <p:nvPr/>
        </p:nvSpPr>
        <p:spPr>
          <a:xfrm>
            <a:off x="6495565" y="6167933"/>
            <a:ext cx="1384602" cy="53945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R, </a:t>
            </a:r>
            <a:r>
              <a:rPr lang="en-US" altLang="ko-KR" sz="1600" b="1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Qgis</a:t>
            </a:r>
            <a:endParaRPr lang="ko-KR" altLang="en-US" sz="16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35E3CE4-C09A-4A56-A0F5-0E3D13BBC71E}"/>
              </a:ext>
            </a:extLst>
          </p:cNvPr>
          <p:cNvSpPr/>
          <p:nvPr/>
        </p:nvSpPr>
        <p:spPr>
          <a:xfrm>
            <a:off x="9013022" y="6167933"/>
            <a:ext cx="1384602" cy="53945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R</a:t>
            </a:r>
            <a:endParaRPr lang="ko-KR" altLang="en-US" sz="16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2E719DA-5644-4CA2-B956-D4A094B82C9C}"/>
              </a:ext>
            </a:extLst>
          </p:cNvPr>
          <p:cNvSpPr txBox="1"/>
          <p:nvPr/>
        </p:nvSpPr>
        <p:spPr>
          <a:xfrm>
            <a:off x="1019880" y="4237759"/>
            <a:ext cx="2769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④ 용도별 건물 위치 데이터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‘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세부용도명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’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의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 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  <a:sym typeface="Wingdings" pitchFamily="2" charset="2"/>
              </a:rPr>
              <a:t>190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  <a:sym typeface="Wingdings" pitchFamily="2" charset="2"/>
              </a:rPr>
              <a:t>개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  <a:sym typeface="Wingdings" pitchFamily="2" charset="2"/>
              </a:rPr>
              <a:t>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  <a:sym typeface="Wingdings" pitchFamily="2" charset="2"/>
              </a:rPr>
              <a:t>요인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  <a:sym typeface="Wingdings" pitchFamily="2" charset="2"/>
              </a:rPr>
              <a:t>  16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  <a:sym typeface="Wingdings" pitchFamily="2" charset="2"/>
              </a:rPr>
              <a:t>개의 요인으로 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  <a:sym typeface="Wingdings" pitchFamily="2" charset="2"/>
              </a:rPr>
              <a:t>     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  <a:sym typeface="Wingdings" pitchFamily="2" charset="2"/>
              </a:rPr>
              <a:t>재군집화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0D34447-7D55-4B7F-88C3-AF3BDE6FF34B}"/>
              </a:ext>
            </a:extLst>
          </p:cNvPr>
          <p:cNvSpPr txBox="1"/>
          <p:nvPr/>
        </p:nvSpPr>
        <p:spPr>
          <a:xfrm>
            <a:off x="2994507" y="1904896"/>
            <a:ext cx="254490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lnSpc>
                <a:spcPct val="150000"/>
              </a:lnSpc>
            </a:pPr>
            <a:r>
              <a:rPr lang="en-US" altLang="ko-KR" sz="1300" b="1" dirty="0">
                <a:solidFill>
                  <a:srgbClr val="0A365C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 </a:t>
            </a:r>
            <a:r>
              <a:rPr lang="en-US" altLang="ko-KR" sz="13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‘</a:t>
            </a:r>
            <a:r>
              <a:rPr lang="ko-KR" altLang="en-US" sz="13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안전요소</a:t>
            </a:r>
            <a:r>
              <a:rPr lang="en-US" altLang="ko-KR" sz="13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’</a:t>
            </a:r>
            <a:r>
              <a:rPr lang="ko-KR" altLang="en-US" sz="1300" b="1" dirty="0">
                <a:solidFill>
                  <a:srgbClr val="0A365C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를 반영한 </a:t>
            </a:r>
            <a:endParaRPr lang="en-US" altLang="ko-KR" sz="1300" b="1" dirty="0">
              <a:solidFill>
                <a:srgbClr val="0A365C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 marL="228600" indent="-228600" algn="ctr">
              <a:lnSpc>
                <a:spcPct val="150000"/>
              </a:lnSpc>
            </a:pPr>
            <a:r>
              <a:rPr lang="ko-KR" altLang="en-US" sz="1300" b="1" dirty="0">
                <a:solidFill>
                  <a:srgbClr val="0A365C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단속 우선순위 산출 및 시각화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539E134-C21E-45DF-9DA8-68240E00A56F}"/>
              </a:ext>
            </a:extLst>
          </p:cNvPr>
          <p:cNvSpPr txBox="1"/>
          <p:nvPr/>
        </p:nvSpPr>
        <p:spPr>
          <a:xfrm>
            <a:off x="5806164" y="1904896"/>
            <a:ext cx="254490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lnSpc>
                <a:spcPct val="150000"/>
              </a:lnSpc>
            </a:pPr>
            <a:r>
              <a:rPr lang="en-US" altLang="ko-KR" sz="1300" b="1" dirty="0">
                <a:solidFill>
                  <a:srgbClr val="0A365C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 </a:t>
            </a:r>
            <a:r>
              <a:rPr lang="en-US" altLang="ko-KR" sz="13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‘</a:t>
            </a:r>
            <a:r>
              <a:rPr lang="ko-KR" altLang="en-US" sz="13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민원수요</a:t>
            </a:r>
            <a:r>
              <a:rPr lang="en-US" altLang="ko-KR" sz="13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’</a:t>
            </a:r>
            <a:r>
              <a:rPr lang="ko-KR" altLang="en-US" sz="1300" b="1" dirty="0">
                <a:solidFill>
                  <a:srgbClr val="0A365C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를 반영한 </a:t>
            </a:r>
            <a:endParaRPr lang="en-US" altLang="ko-KR" sz="1300" b="1" dirty="0">
              <a:solidFill>
                <a:srgbClr val="0A365C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 marL="228600" indent="-228600" algn="ctr">
              <a:lnSpc>
                <a:spcPct val="150000"/>
              </a:lnSpc>
            </a:pPr>
            <a:r>
              <a:rPr lang="ko-KR" altLang="en-US" sz="1300" b="1" dirty="0">
                <a:solidFill>
                  <a:srgbClr val="0A365C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단속 우선순위 산출 및 시각화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7DC0FE30-2E31-4E97-8394-6701FEBB58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9" y="4270731"/>
            <a:ext cx="2460062" cy="169703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ED19ED56-79E5-42D1-9111-45D3215F7742}"/>
              </a:ext>
            </a:extLst>
          </p:cNvPr>
          <p:cNvSpPr txBox="1"/>
          <p:nvPr/>
        </p:nvSpPr>
        <p:spPr>
          <a:xfrm>
            <a:off x="8635404" y="1991632"/>
            <a:ext cx="3135676" cy="2999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1400" b="1" dirty="0">
                <a:solidFill>
                  <a:srgbClr val="0A365C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모델 </a:t>
            </a:r>
            <a:r>
              <a:rPr lang="en-US" altLang="ko-KR" sz="1400" b="1" dirty="0">
                <a:solidFill>
                  <a:srgbClr val="0A365C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2 </a:t>
            </a:r>
            <a:r>
              <a:rPr lang="ko-KR" altLang="en-US" sz="1400" b="1" dirty="0">
                <a:solidFill>
                  <a:srgbClr val="0A365C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검증</a:t>
            </a:r>
            <a:endParaRPr lang="en-US" altLang="ko-KR" sz="1400" b="1" dirty="0">
              <a:solidFill>
                <a:srgbClr val="0A365C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- 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타 자치구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(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양천구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)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로 민원 수요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(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건수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)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  </a:t>
            </a:r>
            <a:r>
              <a:rPr lang="ko-KR" altLang="en-US" sz="11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예측값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 검증</a:t>
            </a:r>
            <a:endParaRPr lang="en-US" altLang="ko-KR" sz="1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 marL="228600" indent="-228600">
              <a:lnSpc>
                <a:spcPct val="150000"/>
              </a:lnSpc>
            </a:pPr>
            <a:endParaRPr lang="en-US" altLang="ko-KR" sz="1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400" b="1" dirty="0">
                <a:solidFill>
                  <a:srgbClr val="0A365C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최종 모델 적용</a:t>
            </a:r>
            <a:endParaRPr lang="en-US" altLang="ko-KR" sz="1400" b="1" dirty="0">
              <a:solidFill>
                <a:srgbClr val="0A365C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- 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모델 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1 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기반에 모델 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2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를 반영한 </a:t>
            </a:r>
            <a:endParaRPr lang="en-US" altLang="ko-KR" sz="1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   </a:t>
            </a:r>
            <a:r>
              <a:rPr lang="ko-KR" altLang="en-US" sz="11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주정차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 단속에 대한 최종 모델 생성</a:t>
            </a:r>
            <a:endParaRPr lang="en-US" altLang="ko-KR" sz="1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rgbClr val="0A365C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 marL="228600" indent="-228600">
              <a:lnSpc>
                <a:spcPct val="150000"/>
              </a:lnSpc>
            </a:pPr>
            <a:endParaRPr lang="en-US" altLang="ko-KR" sz="1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  <a:p>
            <a:pPr marL="228600" indent="-228600">
              <a:lnSpc>
                <a:spcPct val="150000"/>
              </a:lnSpc>
            </a:pPr>
            <a:endParaRPr lang="en-US" altLang="ko-KR" sz="1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함초롬바탕" panose="02030504000101010101" pitchFamily="18" charset="-127"/>
            </a:endParaRPr>
          </a:p>
        </p:txBody>
      </p:sp>
      <p:pic>
        <p:nvPicPr>
          <p:cNvPr id="103" name="그림 102" descr="지도이(가) 표시된 사진&#10;&#10;자동 생성된 설명">
            <a:extLst>
              <a:ext uri="{FF2B5EF4-FFF2-40B4-BE49-F238E27FC236}">
                <a16:creationId xmlns:a16="http://schemas.microsoft.com/office/drawing/2014/main" id="{042601DC-A05D-4C5A-9616-B233769B2D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04" y="4123680"/>
            <a:ext cx="2493734" cy="1720260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158AE48-2D52-4FD2-A230-AF0ABAAE1D97}"/>
              </a:ext>
            </a:extLst>
          </p:cNvPr>
          <p:cNvSpPr/>
          <p:nvPr/>
        </p:nvSpPr>
        <p:spPr>
          <a:xfrm>
            <a:off x="3335841" y="342275"/>
            <a:ext cx="20890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분석배경  </a:t>
            </a:r>
            <a:r>
              <a:rPr lang="ko-KR" altLang="en-US" sz="1200" b="1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1200" b="1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분석과정  결과</a:t>
            </a:r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019880" y="1138799"/>
            <a:ext cx="10243208" cy="658415"/>
            <a:chOff x="553883" y="998573"/>
            <a:chExt cx="11158404" cy="658415"/>
          </a:xfrm>
        </p:grpSpPr>
        <p:sp>
          <p:nvSpPr>
            <p:cNvPr id="34" name="갈매기형 수장 5">
              <a:extLst>
                <a:ext uri="{FF2B5EF4-FFF2-40B4-BE49-F238E27FC236}">
                  <a16:creationId xmlns:a16="http://schemas.microsoft.com/office/drawing/2014/main" id="{6E032F0C-E83B-4040-92AA-8233BE78F294}"/>
                </a:ext>
              </a:extLst>
            </p:cNvPr>
            <p:cNvSpPr/>
            <p:nvPr/>
          </p:nvSpPr>
          <p:spPr>
            <a:xfrm>
              <a:off x="8615288" y="998573"/>
              <a:ext cx="3096999" cy="652446"/>
            </a:xfrm>
            <a:prstGeom prst="roundRect">
              <a:avLst>
                <a:gd name="adj" fmla="val 50000"/>
              </a:avLst>
            </a:prstGeom>
            <a:solidFill>
              <a:srgbClr val="33568D">
                <a:alpha val="82000"/>
              </a:srgb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최종 모델 생성</a:t>
              </a:r>
            </a:p>
          </p:txBody>
        </p:sp>
        <p:sp>
          <p:nvSpPr>
            <p:cNvPr id="35" name="갈매기형 수장 5">
              <a:extLst>
                <a:ext uri="{FF2B5EF4-FFF2-40B4-BE49-F238E27FC236}">
                  <a16:creationId xmlns:a16="http://schemas.microsoft.com/office/drawing/2014/main" id="{6E032F0C-E83B-4040-92AA-8233BE78F294}"/>
                </a:ext>
              </a:extLst>
            </p:cNvPr>
            <p:cNvSpPr/>
            <p:nvPr/>
          </p:nvSpPr>
          <p:spPr>
            <a:xfrm>
              <a:off x="5421847" y="998574"/>
              <a:ext cx="3473516" cy="646636"/>
            </a:xfrm>
            <a:prstGeom prst="roundRect">
              <a:avLst>
                <a:gd name="adj" fmla="val 50000"/>
              </a:avLst>
            </a:prstGeom>
            <a:solidFill>
              <a:srgbClr val="257FD3">
                <a:alpha val="60000"/>
              </a:srgb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모델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생성</a:t>
              </a:r>
            </a:p>
          </p:txBody>
        </p:sp>
        <p:sp>
          <p:nvSpPr>
            <p:cNvPr id="36" name="갈매기형 수장 4">
              <a:extLst>
                <a:ext uri="{FF2B5EF4-FFF2-40B4-BE49-F238E27FC236}">
                  <a16:creationId xmlns:a16="http://schemas.microsoft.com/office/drawing/2014/main" id="{379E936C-15C4-478B-9E8F-528DFB01F640}"/>
                </a:ext>
              </a:extLst>
            </p:cNvPr>
            <p:cNvSpPr/>
            <p:nvPr/>
          </p:nvSpPr>
          <p:spPr>
            <a:xfrm>
              <a:off x="2526044" y="1002050"/>
              <a:ext cx="3241763" cy="6431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모델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생성</a:t>
              </a:r>
            </a:p>
          </p:txBody>
        </p:sp>
        <p:sp>
          <p:nvSpPr>
            <p:cNvPr id="37" name="오각형 11">
              <a:extLst>
                <a:ext uri="{FF2B5EF4-FFF2-40B4-BE49-F238E27FC236}">
                  <a16:creationId xmlns:a16="http://schemas.microsoft.com/office/drawing/2014/main" id="{4860E1EE-60B5-45FF-A367-C30DFA3A8F99}"/>
                </a:ext>
              </a:extLst>
            </p:cNvPr>
            <p:cNvSpPr/>
            <p:nvPr/>
          </p:nvSpPr>
          <p:spPr>
            <a:xfrm>
              <a:off x="553883" y="998573"/>
              <a:ext cx="2188104" cy="658415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60000"/>
              </a:schemeClr>
            </a:solidFill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데이터 클렌징</a:t>
              </a:r>
              <a:endPara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471644" y="1158504"/>
              <a:ext cx="2543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chemeClr val="tx2">
                      <a:alpha val="59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 Semilight" panose="020B0402040204020203" pitchFamily="34" charset="-34"/>
                </a:rPr>
                <a:t>&gt;</a:t>
              </a:r>
              <a:endParaRPr lang="ko-KR" altLang="en-US" sz="1600" dirty="0">
                <a:solidFill>
                  <a:schemeClr val="tx2">
                    <a:alpha val="59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 Semilight" panose="020B0402040204020203" pitchFamily="34" charset="-34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442471" y="1151088"/>
              <a:ext cx="28504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alpha val="59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 Semilight" panose="020B0402040204020203" pitchFamily="34" charset="-34"/>
                </a:rPr>
                <a:t>&gt;</a:t>
              </a:r>
              <a:endParaRPr lang="ko-KR" altLang="en-US" sz="1600" dirty="0">
                <a:solidFill>
                  <a:schemeClr val="bg1">
                    <a:alpha val="59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 Semilight" panose="020B0402040204020203" pitchFamily="34" charset="-34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615288" y="1158504"/>
              <a:ext cx="28504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alpha val="59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Leelawadee UI Semilight" panose="020B0402040204020203" pitchFamily="34" charset="-34"/>
                </a:rPr>
                <a:t>&gt;</a:t>
              </a:r>
              <a:endParaRPr lang="ko-KR" altLang="en-US" sz="1600" dirty="0">
                <a:solidFill>
                  <a:schemeClr val="bg1">
                    <a:alpha val="59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Leelawadee UI Semilight" panose="020B040204020402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39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82040" y="3767796"/>
            <a:ext cx="10027920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580474" y="1263524"/>
            <a:ext cx="10310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chemeClr val="bg1">
                    <a:alpha val="61000"/>
                  </a:schemeClr>
                </a:solidFill>
              </a:rPr>
              <a:t>03</a:t>
            </a:r>
            <a:endParaRPr lang="ko-KR" altLang="en-US" sz="6000" dirty="0">
              <a:solidFill>
                <a:schemeClr val="bg1">
                  <a:alpha val="61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02640" y="2478680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분석과정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346160" y="4280813"/>
            <a:ext cx="349967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 | </a:t>
            </a:r>
            <a:r>
              <a:rPr lang="ko-KR" altLang="en-US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 | </a:t>
            </a:r>
            <a:r>
              <a:rPr lang="ko-KR" altLang="en-US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최종 모델</a:t>
            </a:r>
            <a:endParaRPr lang="en-US" altLang="ko-KR" sz="2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48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9">
            <a:extLst>
              <a:ext uri="{FF2B5EF4-FFF2-40B4-BE49-F238E27FC236}">
                <a16:creationId xmlns:a16="http://schemas.microsoft.com/office/drawing/2014/main" id="{9B93745F-4F2B-4FA5-9306-DADE000A37B0}"/>
              </a:ext>
            </a:extLst>
          </p:cNvPr>
          <p:cNvSpPr/>
          <p:nvPr/>
        </p:nvSpPr>
        <p:spPr>
          <a:xfrm>
            <a:off x="-409695" y="-328977"/>
            <a:ext cx="13153421" cy="7702050"/>
          </a:xfrm>
          <a:prstGeom prst="roundRect">
            <a:avLst>
              <a:gd name="adj" fmla="val 10285"/>
            </a:avLst>
          </a:prstGeom>
          <a:solidFill>
            <a:schemeClr val="tx1">
              <a:lumMod val="50000"/>
              <a:lumOff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082040" y="3767796"/>
            <a:ext cx="10027920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449764" y="2506385"/>
            <a:ext cx="54345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 </a:t>
            </a:r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작업과정</a:t>
            </a:r>
            <a:endParaRPr lang="en-US" altLang="ko-KR" sz="6000" dirty="0">
              <a:solidFill>
                <a:schemeClr val="bg1">
                  <a:lumMod val="9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95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8942" y="1"/>
            <a:ext cx="12192000" cy="6874691"/>
          </a:xfrm>
          <a:prstGeom prst="rect">
            <a:avLst/>
          </a:prstGeom>
          <a:solidFill>
            <a:srgbClr val="EC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135609" y="753493"/>
            <a:ext cx="10381183" cy="13971"/>
            <a:chOff x="1703413" y="1130239"/>
            <a:chExt cx="15571775" cy="2095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703413" y="1130239"/>
              <a:ext cx="15571775" cy="209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53883" y="728732"/>
            <a:ext cx="2697317" cy="38732"/>
            <a:chOff x="1010526" y="1093098"/>
            <a:chExt cx="1906767" cy="9523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10526" y="1093098"/>
              <a:ext cx="1906767" cy="95238"/>
            </a:xfrm>
            <a:prstGeom prst="rect">
              <a:avLst/>
            </a:prstGeom>
          </p:spPr>
        </p:pic>
      </p:grpSp>
      <p:sp>
        <p:nvSpPr>
          <p:cNvPr id="54" name="직사각형 53"/>
          <p:cNvSpPr/>
          <p:nvPr/>
        </p:nvSpPr>
        <p:spPr>
          <a:xfrm>
            <a:off x="553882" y="199070"/>
            <a:ext cx="2697317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 </a:t>
            </a:r>
            <a:r>
              <a:rPr lang="en-US" altLang="ko-KR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 </a:t>
            </a:r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작업과정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335841" y="342275"/>
            <a:ext cx="20890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분석배경  개요  </a:t>
            </a:r>
            <a:r>
              <a:rPr lang="ko-KR" altLang="en-US" sz="1200" b="1" dirty="0" err="1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분석과정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결과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43F176A-363D-43A8-B5CC-87A0D0F988E1}"/>
              </a:ext>
            </a:extLst>
          </p:cNvPr>
          <p:cNvSpPr/>
          <p:nvPr/>
        </p:nvSpPr>
        <p:spPr>
          <a:xfrm>
            <a:off x="550211" y="2069496"/>
            <a:ext cx="3945520" cy="1953638"/>
          </a:xfrm>
          <a:prstGeom prst="roundRect">
            <a:avLst>
              <a:gd name="adj" fmla="val 102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656146-30C1-4755-AECB-B168977D70FC}"/>
              </a:ext>
            </a:extLst>
          </p:cNvPr>
          <p:cNvSpPr/>
          <p:nvPr/>
        </p:nvSpPr>
        <p:spPr>
          <a:xfrm>
            <a:off x="662479" y="2401498"/>
            <a:ext cx="36460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도로 데이터를 </a:t>
            </a:r>
            <a:endParaRPr lang="en-US" altLang="ko-KR" sz="2400" b="1" dirty="0">
              <a:solidFill>
                <a:srgbClr val="08335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강남구 지도 위에 시각화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873A947-1132-422E-9AEE-4917C4179A04}"/>
              </a:ext>
            </a:extLst>
          </p:cNvPr>
          <p:cNvGrpSpPr/>
          <p:nvPr/>
        </p:nvGrpSpPr>
        <p:grpSpPr>
          <a:xfrm>
            <a:off x="823372" y="1477142"/>
            <a:ext cx="1885914" cy="400110"/>
            <a:chOff x="2473257" y="1079320"/>
            <a:chExt cx="1885914" cy="4001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4C075B-743E-4C96-9E9E-765C659D3293}"/>
                </a:ext>
              </a:extLst>
            </p:cNvPr>
            <p:cNvSpPr txBox="1"/>
            <p:nvPr/>
          </p:nvSpPr>
          <p:spPr>
            <a:xfrm>
              <a:off x="2600913" y="1079320"/>
              <a:ext cx="17582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Step 1</a:t>
              </a:r>
              <a:endParaRPr lang="ko-KR" altLang="en-US" sz="2000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B073C34-FFF7-4B11-9678-8553F9FBD3B3}"/>
                </a:ext>
              </a:extLst>
            </p:cNvPr>
            <p:cNvSpPr/>
            <p:nvPr/>
          </p:nvSpPr>
          <p:spPr>
            <a:xfrm>
              <a:off x="2473257" y="1124733"/>
              <a:ext cx="124239" cy="309284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8FE97F23-AC2B-447C-8E93-D53C0DC819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3807" r="12272" b="4254"/>
          <a:stretch/>
        </p:blipFill>
        <p:spPr>
          <a:xfrm>
            <a:off x="5584089" y="1195496"/>
            <a:ext cx="6320929" cy="53202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B7BD48C-0217-47A6-9AB9-B2ECE4E37625}"/>
              </a:ext>
            </a:extLst>
          </p:cNvPr>
          <p:cNvSpPr txBox="1"/>
          <p:nvPr/>
        </p:nvSpPr>
        <p:spPr>
          <a:xfrm>
            <a:off x="662479" y="4236291"/>
            <a:ext cx="4310808" cy="10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전국도로데이터를 강남구 행정경계로 자르고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도로 폭 요소를 반영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하여 시각화</a:t>
            </a:r>
            <a:b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E80C12-85F9-474A-A43A-D6C7CE1F601D}"/>
              </a:ext>
            </a:extLst>
          </p:cNvPr>
          <p:cNvSpPr/>
          <p:nvPr/>
        </p:nvSpPr>
        <p:spPr>
          <a:xfrm>
            <a:off x="861152" y="5317677"/>
            <a:ext cx="3323637" cy="415156"/>
          </a:xfrm>
          <a:prstGeom prst="rect">
            <a:avLst/>
          </a:prstGeom>
          <a:solidFill>
            <a:schemeClr val="tx2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도로 폭 좁을수록 짙은 색으로 표현</a:t>
            </a:r>
          </a:p>
        </p:txBody>
      </p:sp>
      <p:sp>
        <p:nvSpPr>
          <p:cNvPr id="18" name="화살표: 갈매기형 수장 17">
            <a:extLst>
              <a:ext uri="{FF2B5EF4-FFF2-40B4-BE49-F238E27FC236}">
                <a16:creationId xmlns:a16="http://schemas.microsoft.com/office/drawing/2014/main" id="{DA9C89D7-7E00-4520-8580-201460038C38}"/>
              </a:ext>
            </a:extLst>
          </p:cNvPr>
          <p:cNvSpPr/>
          <p:nvPr/>
        </p:nvSpPr>
        <p:spPr>
          <a:xfrm>
            <a:off x="4791655" y="3460976"/>
            <a:ext cx="496511" cy="720205"/>
          </a:xfrm>
          <a:prstGeom prst="chevron">
            <a:avLst/>
          </a:prstGeom>
          <a:solidFill>
            <a:srgbClr val="0F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13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8942" y="1"/>
            <a:ext cx="12192000" cy="6874691"/>
          </a:xfrm>
          <a:prstGeom prst="rect">
            <a:avLst/>
          </a:prstGeom>
          <a:solidFill>
            <a:srgbClr val="EC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135609" y="753493"/>
            <a:ext cx="10381183" cy="13971"/>
            <a:chOff x="1703413" y="1130239"/>
            <a:chExt cx="15571775" cy="2095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703413" y="1130239"/>
              <a:ext cx="15571775" cy="209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53883" y="728732"/>
            <a:ext cx="2697317" cy="38732"/>
            <a:chOff x="1010526" y="1093098"/>
            <a:chExt cx="1906767" cy="9523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10526" y="1093098"/>
              <a:ext cx="1906767" cy="95238"/>
            </a:xfrm>
            <a:prstGeom prst="rect">
              <a:avLst/>
            </a:prstGeom>
          </p:spPr>
        </p:pic>
      </p:grpSp>
      <p:sp>
        <p:nvSpPr>
          <p:cNvPr id="54" name="직사각형 53"/>
          <p:cNvSpPr/>
          <p:nvPr/>
        </p:nvSpPr>
        <p:spPr>
          <a:xfrm>
            <a:off x="553882" y="199070"/>
            <a:ext cx="2697317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 </a:t>
            </a:r>
            <a:r>
              <a:rPr lang="en-US" altLang="ko-KR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 </a:t>
            </a:r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작업과정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335841" y="342275"/>
            <a:ext cx="20890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분석배경  개요  </a:t>
            </a:r>
            <a:r>
              <a:rPr lang="ko-KR" altLang="en-US" sz="1200" b="1" dirty="0" err="1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분석과정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결과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43F176A-363D-43A8-B5CC-87A0D0F988E1}"/>
              </a:ext>
            </a:extLst>
          </p:cNvPr>
          <p:cNvSpPr/>
          <p:nvPr/>
        </p:nvSpPr>
        <p:spPr>
          <a:xfrm>
            <a:off x="506289" y="1886439"/>
            <a:ext cx="3977944" cy="3193143"/>
          </a:xfrm>
          <a:prstGeom prst="roundRect">
            <a:avLst>
              <a:gd name="adj" fmla="val 10285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873A947-1132-422E-9AEE-4917C4179A04}"/>
              </a:ext>
            </a:extLst>
          </p:cNvPr>
          <p:cNvGrpSpPr/>
          <p:nvPr/>
        </p:nvGrpSpPr>
        <p:grpSpPr>
          <a:xfrm>
            <a:off x="795662" y="1264908"/>
            <a:ext cx="1885914" cy="400110"/>
            <a:chOff x="2473257" y="1079320"/>
            <a:chExt cx="1885914" cy="4001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4C075B-743E-4C96-9E9E-765C659D3293}"/>
                </a:ext>
              </a:extLst>
            </p:cNvPr>
            <p:cNvSpPr txBox="1"/>
            <p:nvPr/>
          </p:nvSpPr>
          <p:spPr>
            <a:xfrm>
              <a:off x="2600913" y="1079320"/>
              <a:ext cx="17582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Step 2</a:t>
              </a:r>
              <a:endParaRPr lang="ko-KR" altLang="en-US" sz="2000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B073C34-FFF7-4B11-9678-8553F9FBD3B3}"/>
                </a:ext>
              </a:extLst>
            </p:cNvPr>
            <p:cNvSpPr/>
            <p:nvPr/>
          </p:nvSpPr>
          <p:spPr>
            <a:xfrm>
              <a:off x="2473257" y="1124733"/>
              <a:ext cx="124239" cy="309284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화살표: 갈매기형 수장 30">
            <a:extLst>
              <a:ext uri="{FF2B5EF4-FFF2-40B4-BE49-F238E27FC236}">
                <a16:creationId xmlns:a16="http://schemas.microsoft.com/office/drawing/2014/main" id="{A324550B-593D-4078-82B5-FC0724DDC615}"/>
              </a:ext>
            </a:extLst>
          </p:cNvPr>
          <p:cNvSpPr/>
          <p:nvPr/>
        </p:nvSpPr>
        <p:spPr>
          <a:xfrm>
            <a:off x="4791655" y="3460976"/>
            <a:ext cx="496511" cy="720205"/>
          </a:xfrm>
          <a:prstGeom prst="chevron">
            <a:avLst/>
          </a:prstGeom>
          <a:solidFill>
            <a:srgbClr val="0F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3CD5F2-8B65-427B-92BF-EF0F7C87F5E9}"/>
              </a:ext>
            </a:extLst>
          </p:cNvPr>
          <p:cNvSpPr/>
          <p:nvPr/>
        </p:nvSpPr>
        <p:spPr>
          <a:xfrm>
            <a:off x="289788" y="2126080"/>
            <a:ext cx="44109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주정차</a:t>
            </a:r>
            <a:r>
              <a:rPr lang="ko-KR" altLang="en-US" sz="2400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금지구역 파악</a:t>
            </a:r>
            <a:endParaRPr lang="en-US" altLang="ko-KR" sz="2400" b="1" dirty="0">
              <a:solidFill>
                <a:srgbClr val="08335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도로와 중첩되는 영역 파악</a:t>
            </a:r>
            <a:endParaRPr lang="en-US" altLang="ko-KR" sz="2400" b="1" dirty="0">
              <a:solidFill>
                <a:srgbClr val="08335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D70380-7526-49A0-AB5D-C62A02E49B00}"/>
              </a:ext>
            </a:extLst>
          </p:cNvPr>
          <p:cNvSpPr txBox="1"/>
          <p:nvPr/>
        </p:nvSpPr>
        <p:spPr>
          <a:xfrm>
            <a:off x="553882" y="3598778"/>
            <a:ext cx="3858322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도로영역에 </a:t>
            </a:r>
            <a:r>
              <a:rPr lang="ko-KR" altLang="en-US" sz="16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주정차</a:t>
            </a:r>
            <a:r>
              <a:rPr lang="ko-KR" altLang="en-US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금지구역과 </a:t>
            </a:r>
            <a:endParaRPr lang="en-US" altLang="ko-KR" sz="1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중첩되는 영역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금지구역 버퍼를 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개수 합산 및 시각화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CC1B40-4D66-49B2-A959-C28E6FD8BA9C}"/>
              </a:ext>
            </a:extLst>
          </p:cNvPr>
          <p:cNvGrpSpPr/>
          <p:nvPr/>
        </p:nvGrpSpPr>
        <p:grpSpPr>
          <a:xfrm>
            <a:off x="589590" y="5367092"/>
            <a:ext cx="3814604" cy="1258362"/>
            <a:chOff x="195827" y="5756492"/>
            <a:chExt cx="4592011" cy="97231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746066E-89F5-4243-99E0-DD73EB9320A3}"/>
                </a:ext>
              </a:extLst>
            </p:cNvPr>
            <p:cNvSpPr/>
            <p:nvPr/>
          </p:nvSpPr>
          <p:spPr>
            <a:xfrm>
              <a:off x="195827" y="5756492"/>
              <a:ext cx="2276044" cy="460847"/>
            </a:xfrm>
            <a:prstGeom prst="rect">
              <a:avLst/>
            </a:prstGeom>
            <a:solidFill>
              <a:schemeClr val="tx2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버스정류소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10m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이내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6306D7B-5CBA-44C7-803C-FBA0C8DB6A1C}"/>
                </a:ext>
              </a:extLst>
            </p:cNvPr>
            <p:cNvSpPr/>
            <p:nvPr/>
          </p:nvSpPr>
          <p:spPr>
            <a:xfrm>
              <a:off x="2512660" y="5757146"/>
              <a:ext cx="2275178" cy="460847"/>
            </a:xfrm>
            <a:prstGeom prst="rect">
              <a:avLst/>
            </a:prstGeom>
            <a:solidFill>
              <a:schemeClr val="tx2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소방용수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5m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이내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7605BE9-68D3-4924-AAA2-6B4D86CEF068}"/>
                </a:ext>
              </a:extLst>
            </p:cNvPr>
            <p:cNvSpPr/>
            <p:nvPr/>
          </p:nvSpPr>
          <p:spPr>
            <a:xfrm>
              <a:off x="2512660" y="6267963"/>
              <a:ext cx="2275178" cy="460847"/>
            </a:xfrm>
            <a:prstGeom prst="rect">
              <a:avLst/>
            </a:prstGeom>
            <a:solidFill>
              <a:schemeClr val="tx2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교차로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5m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이내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0B01A81-5D04-41F9-AB08-FD505E90943B}"/>
                </a:ext>
              </a:extLst>
            </p:cNvPr>
            <p:cNvSpPr/>
            <p:nvPr/>
          </p:nvSpPr>
          <p:spPr>
            <a:xfrm>
              <a:off x="195827" y="6267963"/>
              <a:ext cx="2276044" cy="460847"/>
            </a:xfrm>
            <a:prstGeom prst="rect">
              <a:avLst/>
            </a:prstGeom>
            <a:solidFill>
              <a:schemeClr val="tx2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횡단보도 주변</a:t>
              </a:r>
            </a:p>
          </p:txBody>
        </p:sp>
      </p:grpSp>
      <p:pic>
        <p:nvPicPr>
          <p:cNvPr id="32" name="그림 30" descr="https://lh4.googleusercontent.com/lGMvKxfZb548LnF2mSh-rjNrlOelmMO51aye4CknqfcPHdyH9sC06h8RP9OXGYD8QupPQt1tmAcyKlaI55TAgnAxIShadSaUSkPyWhJX5lZihZ1eySQbI7imGMZPb54Cj7tpdA3q">
            <a:extLst>
              <a:ext uri="{FF2B5EF4-FFF2-40B4-BE49-F238E27FC236}">
                <a16:creationId xmlns:a16="http://schemas.microsoft.com/office/drawing/2014/main" id="{97894378-B0FA-4137-87C5-A1145CBD9D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5" t="1399" r="9489" b="1481"/>
          <a:stretch/>
        </p:blipFill>
        <p:spPr bwMode="auto">
          <a:xfrm>
            <a:off x="5582358" y="4268440"/>
            <a:ext cx="3102947" cy="23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29" descr="https://lh4.googleusercontent.com/VL32aVu59uRVsrdv_HqMQjxWAVL9ZS1s3cF9czWiwR3OGihkT05Ro6ibvJg6siXMgi0DMZeqGfxAMucNE2JHBGiAff2TD104SfSfGTgz3ia64tSvazTrYoh8MENpuhhHoDSZumMe">
            <a:extLst>
              <a:ext uri="{FF2B5EF4-FFF2-40B4-BE49-F238E27FC236}">
                <a16:creationId xmlns:a16="http://schemas.microsoft.com/office/drawing/2014/main" id="{578DA379-98E4-43A9-944C-79C9FABD2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0" t="1712" r="9581" b="1484"/>
          <a:stretch/>
        </p:blipFill>
        <p:spPr bwMode="auto">
          <a:xfrm>
            <a:off x="8842514" y="1317168"/>
            <a:ext cx="3215018" cy="23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28" descr="https://lh5.googleusercontent.com/ZA1aMIiFmJE3V-JdxxiQcNGHb_VM7Pr-OJq8gL5ne2lD8XJOI37whjerYe6PGqEeC1aBRPj87JqUlWWEubOcl66_EsMx_h_VEBFlhqZ4C47Xwtb12TxufuwHakB772-vOYrPjP59">
            <a:extLst>
              <a:ext uri="{FF2B5EF4-FFF2-40B4-BE49-F238E27FC236}">
                <a16:creationId xmlns:a16="http://schemas.microsoft.com/office/drawing/2014/main" id="{DBB78819-5221-4F39-975C-22DD8066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5" t="1385" r="12560" b="1340"/>
          <a:stretch/>
        </p:blipFill>
        <p:spPr bwMode="auto">
          <a:xfrm>
            <a:off x="8842514" y="4268439"/>
            <a:ext cx="3215018" cy="23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27" descr="https://lh4.googleusercontent.com/HvCuaXqc01IdU0x3rtKwv8thEcYMbnxAtAWPENaKSFmz1nAlbvJ1FrxwjjkEutBBZzznCz9TUeRQitFh594ztC1V1ybdel9LA2HXwdCGj3tnBzvqN-w9ihiqXDiDihyarU5aJw3_">
            <a:extLst>
              <a:ext uri="{FF2B5EF4-FFF2-40B4-BE49-F238E27FC236}">
                <a16:creationId xmlns:a16="http://schemas.microsoft.com/office/drawing/2014/main" id="{2E36FC7A-D5CB-433E-AEA1-3E62FC8EB6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8" t="1621" r="10747" b="1509"/>
          <a:stretch/>
        </p:blipFill>
        <p:spPr bwMode="auto">
          <a:xfrm>
            <a:off x="5582358" y="1317168"/>
            <a:ext cx="3102947" cy="236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703797" y="940989"/>
            <a:ext cx="25343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횡단보도 주변</a:t>
            </a:r>
            <a:endParaRPr lang="ko-KR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051729" y="940989"/>
            <a:ext cx="25343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교차로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5m </a:t>
            </a:r>
            <a:r>
              <a:rPr lang="ko-KR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이내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703797" y="3898726"/>
            <a:ext cx="25343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버스정류소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10m </a:t>
            </a:r>
            <a:r>
              <a:rPr lang="ko-KR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이내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9051729" y="3898726"/>
            <a:ext cx="25343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소방 용수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5m </a:t>
            </a:r>
            <a:r>
              <a:rPr lang="ko-KR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이내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B073C34-FFF7-4B11-9678-8553F9FBD3B3}"/>
              </a:ext>
            </a:extLst>
          </p:cNvPr>
          <p:cNvSpPr/>
          <p:nvPr/>
        </p:nvSpPr>
        <p:spPr>
          <a:xfrm>
            <a:off x="5651367" y="973288"/>
            <a:ext cx="52430" cy="309284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B073C34-FFF7-4B11-9678-8553F9FBD3B3}"/>
              </a:ext>
            </a:extLst>
          </p:cNvPr>
          <p:cNvSpPr/>
          <p:nvPr/>
        </p:nvSpPr>
        <p:spPr>
          <a:xfrm>
            <a:off x="5651367" y="3924328"/>
            <a:ext cx="52430" cy="309284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B073C34-FFF7-4B11-9678-8553F9FBD3B3}"/>
              </a:ext>
            </a:extLst>
          </p:cNvPr>
          <p:cNvSpPr/>
          <p:nvPr/>
        </p:nvSpPr>
        <p:spPr>
          <a:xfrm>
            <a:off x="8973205" y="973288"/>
            <a:ext cx="52430" cy="309284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B073C34-FFF7-4B11-9678-8553F9FBD3B3}"/>
              </a:ext>
            </a:extLst>
          </p:cNvPr>
          <p:cNvSpPr/>
          <p:nvPr/>
        </p:nvSpPr>
        <p:spPr>
          <a:xfrm>
            <a:off x="8973205" y="3924328"/>
            <a:ext cx="52430" cy="309284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27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8942" y="1"/>
            <a:ext cx="12192000" cy="6874691"/>
          </a:xfrm>
          <a:prstGeom prst="rect">
            <a:avLst/>
          </a:prstGeom>
          <a:solidFill>
            <a:srgbClr val="EC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135609" y="753493"/>
            <a:ext cx="10381183" cy="13971"/>
            <a:chOff x="1703413" y="1130239"/>
            <a:chExt cx="15571775" cy="2095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703413" y="1130239"/>
              <a:ext cx="15571775" cy="209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53883" y="728732"/>
            <a:ext cx="2697317" cy="38732"/>
            <a:chOff x="1010526" y="1093098"/>
            <a:chExt cx="1906767" cy="9523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10526" y="1093098"/>
              <a:ext cx="1906767" cy="95238"/>
            </a:xfrm>
            <a:prstGeom prst="rect">
              <a:avLst/>
            </a:prstGeom>
          </p:spPr>
        </p:pic>
      </p:grpSp>
      <p:sp>
        <p:nvSpPr>
          <p:cNvPr id="54" name="직사각형 53"/>
          <p:cNvSpPr/>
          <p:nvPr/>
        </p:nvSpPr>
        <p:spPr>
          <a:xfrm>
            <a:off x="553882" y="199070"/>
            <a:ext cx="2697317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 </a:t>
            </a:r>
            <a:r>
              <a:rPr lang="en-US" altLang="ko-KR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 </a:t>
            </a:r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작업과정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335841" y="342275"/>
            <a:ext cx="20890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분석배경  개요  </a:t>
            </a:r>
            <a:r>
              <a:rPr lang="ko-KR" altLang="en-US" sz="1200" b="1" dirty="0" err="1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분석과정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결과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43F176A-363D-43A8-B5CC-87A0D0F988E1}"/>
              </a:ext>
            </a:extLst>
          </p:cNvPr>
          <p:cNvSpPr/>
          <p:nvPr/>
        </p:nvSpPr>
        <p:spPr>
          <a:xfrm>
            <a:off x="506289" y="1886439"/>
            <a:ext cx="3977944" cy="3401841"/>
          </a:xfrm>
          <a:prstGeom prst="roundRect">
            <a:avLst>
              <a:gd name="adj" fmla="val 102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873A947-1132-422E-9AEE-4917C4179A04}"/>
              </a:ext>
            </a:extLst>
          </p:cNvPr>
          <p:cNvGrpSpPr/>
          <p:nvPr/>
        </p:nvGrpSpPr>
        <p:grpSpPr>
          <a:xfrm>
            <a:off x="795662" y="1264908"/>
            <a:ext cx="1885914" cy="400110"/>
            <a:chOff x="2473257" y="1079320"/>
            <a:chExt cx="1885914" cy="4001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4C075B-743E-4C96-9E9E-765C659D3293}"/>
                </a:ext>
              </a:extLst>
            </p:cNvPr>
            <p:cNvSpPr txBox="1"/>
            <p:nvPr/>
          </p:nvSpPr>
          <p:spPr>
            <a:xfrm>
              <a:off x="2600913" y="1079320"/>
              <a:ext cx="17582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Step 3</a:t>
              </a:r>
              <a:endParaRPr lang="ko-KR" altLang="en-US" sz="2000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B073C34-FFF7-4B11-9678-8553F9FBD3B3}"/>
                </a:ext>
              </a:extLst>
            </p:cNvPr>
            <p:cNvSpPr/>
            <p:nvPr/>
          </p:nvSpPr>
          <p:spPr>
            <a:xfrm>
              <a:off x="2473257" y="1124733"/>
              <a:ext cx="124239" cy="309284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화살표: 갈매기형 수장 30">
            <a:extLst>
              <a:ext uri="{FF2B5EF4-FFF2-40B4-BE49-F238E27FC236}">
                <a16:creationId xmlns:a16="http://schemas.microsoft.com/office/drawing/2014/main" id="{A324550B-593D-4078-82B5-FC0724DDC615}"/>
              </a:ext>
            </a:extLst>
          </p:cNvPr>
          <p:cNvSpPr/>
          <p:nvPr/>
        </p:nvSpPr>
        <p:spPr>
          <a:xfrm>
            <a:off x="4791655" y="3460976"/>
            <a:ext cx="496511" cy="720205"/>
          </a:xfrm>
          <a:prstGeom prst="chevron">
            <a:avLst/>
          </a:prstGeom>
          <a:solidFill>
            <a:srgbClr val="0F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3CD5F2-8B65-427B-92BF-EF0F7C87F5E9}"/>
              </a:ext>
            </a:extLst>
          </p:cNvPr>
          <p:cNvSpPr/>
          <p:nvPr/>
        </p:nvSpPr>
        <p:spPr>
          <a:xfrm>
            <a:off x="289788" y="2126080"/>
            <a:ext cx="44109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안전요소를 반영하여</a:t>
            </a:r>
            <a:endParaRPr lang="en-US" altLang="ko-KR" sz="2400" b="1" dirty="0">
              <a:solidFill>
                <a:srgbClr val="08335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도로 별 가중치 산정</a:t>
            </a:r>
            <a:endParaRPr lang="en-US" altLang="ko-KR" sz="2400" b="1" dirty="0">
              <a:solidFill>
                <a:srgbClr val="08335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D70380-7526-49A0-AB5D-C62A02E49B00}"/>
              </a:ext>
            </a:extLst>
          </p:cNvPr>
          <p:cNvSpPr txBox="1"/>
          <p:nvPr/>
        </p:nvSpPr>
        <p:spPr>
          <a:xfrm>
            <a:off x="553882" y="3446088"/>
            <a:ext cx="3858322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주정차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금지구역의 가중치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 </a:t>
            </a:r>
            <a:r>
              <a:rPr lang="en-US" altLang="ko-KR" sz="1600" b="1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0.1639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도로 폭의 가중치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 </a:t>
            </a:r>
            <a:r>
              <a:rPr lang="en-US" altLang="ko-KR" sz="1600" b="1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0.0605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가중치가 반영된 강남구 도로 지도에 </a:t>
            </a:r>
            <a:endParaRPr lang="en-US" altLang="ko-KR" sz="1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보호구역 버퍼 시각화</a:t>
            </a:r>
            <a:endParaRPr lang="en-US" altLang="ko-KR" sz="1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46066E-89F5-4243-99E0-DD73EB9320A3}"/>
              </a:ext>
            </a:extLst>
          </p:cNvPr>
          <p:cNvSpPr/>
          <p:nvPr/>
        </p:nvSpPr>
        <p:spPr>
          <a:xfrm>
            <a:off x="553881" y="5472960"/>
            <a:ext cx="3930351" cy="561960"/>
          </a:xfrm>
          <a:prstGeom prst="rect">
            <a:avLst/>
          </a:prstGeom>
          <a:solidFill>
            <a:schemeClr val="tx2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어린이 보호구역 반경 </a:t>
            </a:r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300m</a:t>
            </a:r>
            <a:endParaRPr lang="ko-KR" altLang="en-US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B01A81-5D04-41F9-AB08-FD505E90943B}"/>
              </a:ext>
            </a:extLst>
          </p:cNvPr>
          <p:cNvSpPr/>
          <p:nvPr/>
        </p:nvSpPr>
        <p:spPr>
          <a:xfrm>
            <a:off x="553881" y="6096652"/>
            <a:ext cx="3930351" cy="561960"/>
          </a:xfrm>
          <a:prstGeom prst="rect">
            <a:avLst/>
          </a:prstGeom>
          <a:solidFill>
            <a:schemeClr val="tx2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노인 보호구역 반경 </a:t>
            </a:r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300m</a:t>
            </a:r>
            <a:endParaRPr lang="ko-KR" altLang="en-US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61EDF62-20D8-4EBE-AFD2-8D65A72544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/>
          <a:stretch/>
        </p:blipFill>
        <p:spPr>
          <a:xfrm>
            <a:off x="5703797" y="1520956"/>
            <a:ext cx="5924787" cy="44470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CABE2DC-E66D-4FCE-BE86-5D04850CC8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"/>
          <a:stretch/>
        </p:blipFill>
        <p:spPr>
          <a:xfrm>
            <a:off x="5703797" y="1520956"/>
            <a:ext cx="5981914" cy="446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3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B2333-0642-47B3-B696-2E894595104F}"/>
              </a:ext>
            </a:extLst>
          </p:cNvPr>
          <p:cNvSpPr/>
          <p:nvPr/>
        </p:nvSpPr>
        <p:spPr>
          <a:xfrm>
            <a:off x="0" y="-48539"/>
            <a:ext cx="12192000" cy="6948407"/>
          </a:xfrm>
          <a:prstGeom prst="rect">
            <a:avLst/>
          </a:prstGeom>
          <a:solidFill>
            <a:srgbClr val="011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데이터 24">
            <a:extLst>
              <a:ext uri="{FF2B5EF4-FFF2-40B4-BE49-F238E27FC236}">
                <a16:creationId xmlns:a16="http://schemas.microsoft.com/office/drawing/2014/main" id="{4B139FB4-2272-45F5-A851-3D1F74428956}"/>
              </a:ext>
            </a:extLst>
          </p:cNvPr>
          <p:cNvSpPr/>
          <p:nvPr/>
        </p:nvSpPr>
        <p:spPr>
          <a:xfrm>
            <a:off x="2376228" y="-48538"/>
            <a:ext cx="9646249" cy="6982536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578"/>
              <a:gd name="connsiteY0" fmla="*/ 10043 h 10043"/>
              <a:gd name="connsiteX1" fmla="*/ 1578 w 9578"/>
              <a:gd name="connsiteY1" fmla="*/ 0 h 10043"/>
              <a:gd name="connsiteX2" fmla="*/ 9578 w 9578"/>
              <a:gd name="connsiteY2" fmla="*/ 0 h 10043"/>
              <a:gd name="connsiteX3" fmla="*/ 7578 w 9578"/>
              <a:gd name="connsiteY3" fmla="*/ 10000 h 10043"/>
              <a:gd name="connsiteX4" fmla="*/ 0 w 9578"/>
              <a:gd name="connsiteY4" fmla="*/ 10043 h 10043"/>
              <a:gd name="connsiteX0" fmla="*/ 0 w 9602"/>
              <a:gd name="connsiteY0" fmla="*/ 10138 h 10138"/>
              <a:gd name="connsiteX1" fmla="*/ 1250 w 9602"/>
              <a:gd name="connsiteY1" fmla="*/ 0 h 10138"/>
              <a:gd name="connsiteX2" fmla="*/ 9602 w 9602"/>
              <a:gd name="connsiteY2" fmla="*/ 0 h 10138"/>
              <a:gd name="connsiteX3" fmla="*/ 7514 w 9602"/>
              <a:gd name="connsiteY3" fmla="*/ 9957 h 10138"/>
              <a:gd name="connsiteX4" fmla="*/ 0 w 9602"/>
              <a:gd name="connsiteY4" fmla="*/ 10138 h 1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2" h="10138">
                <a:moveTo>
                  <a:pt x="0" y="10138"/>
                </a:moveTo>
                <a:lnTo>
                  <a:pt x="1250" y="0"/>
                </a:lnTo>
                <a:lnTo>
                  <a:pt x="9602" y="0"/>
                </a:lnTo>
                <a:lnTo>
                  <a:pt x="7514" y="9957"/>
                </a:lnTo>
                <a:lnTo>
                  <a:pt x="0" y="10138"/>
                </a:lnTo>
                <a:close/>
              </a:path>
            </a:pathLst>
          </a:custGeom>
          <a:solidFill>
            <a:srgbClr val="0037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데이터 24">
            <a:extLst>
              <a:ext uri="{FF2B5EF4-FFF2-40B4-BE49-F238E27FC236}">
                <a16:creationId xmlns:a16="http://schemas.microsoft.com/office/drawing/2014/main" id="{1E4B6078-2AC6-4BEF-A1AF-ECD5FE9BC374}"/>
              </a:ext>
            </a:extLst>
          </p:cNvPr>
          <p:cNvSpPr/>
          <p:nvPr/>
        </p:nvSpPr>
        <p:spPr>
          <a:xfrm>
            <a:off x="5157604" y="-48539"/>
            <a:ext cx="9608074" cy="694465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578"/>
              <a:gd name="connsiteY0" fmla="*/ 10043 h 10043"/>
              <a:gd name="connsiteX1" fmla="*/ 1578 w 9578"/>
              <a:gd name="connsiteY1" fmla="*/ 0 h 10043"/>
              <a:gd name="connsiteX2" fmla="*/ 9578 w 9578"/>
              <a:gd name="connsiteY2" fmla="*/ 0 h 10043"/>
              <a:gd name="connsiteX3" fmla="*/ 7578 w 9578"/>
              <a:gd name="connsiteY3" fmla="*/ 10000 h 10043"/>
              <a:gd name="connsiteX4" fmla="*/ 0 w 9578"/>
              <a:gd name="connsiteY4" fmla="*/ 10043 h 10043"/>
              <a:gd name="connsiteX0" fmla="*/ 0 w 9564"/>
              <a:gd name="connsiteY0" fmla="*/ 10083 h 10083"/>
              <a:gd name="connsiteX1" fmla="*/ 1212 w 9564"/>
              <a:gd name="connsiteY1" fmla="*/ 0 h 10083"/>
              <a:gd name="connsiteX2" fmla="*/ 9564 w 9564"/>
              <a:gd name="connsiteY2" fmla="*/ 0 h 10083"/>
              <a:gd name="connsiteX3" fmla="*/ 7476 w 9564"/>
              <a:gd name="connsiteY3" fmla="*/ 9957 h 10083"/>
              <a:gd name="connsiteX4" fmla="*/ 0 w 9564"/>
              <a:gd name="connsiteY4" fmla="*/ 10083 h 1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" h="10083">
                <a:moveTo>
                  <a:pt x="0" y="10083"/>
                </a:moveTo>
                <a:lnTo>
                  <a:pt x="1212" y="0"/>
                </a:lnTo>
                <a:lnTo>
                  <a:pt x="9564" y="0"/>
                </a:lnTo>
                <a:lnTo>
                  <a:pt x="7476" y="9957"/>
                </a:lnTo>
                <a:lnTo>
                  <a:pt x="0" y="10083"/>
                </a:lnTo>
                <a:close/>
              </a:path>
            </a:pathLst>
          </a:custGeom>
          <a:solidFill>
            <a:srgbClr val="005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데이터 24">
            <a:extLst>
              <a:ext uri="{FF2B5EF4-FFF2-40B4-BE49-F238E27FC236}">
                <a16:creationId xmlns:a16="http://schemas.microsoft.com/office/drawing/2014/main" id="{52EB40C9-FA01-4C9D-8FC5-B81BCDFC1D5C}"/>
              </a:ext>
            </a:extLst>
          </p:cNvPr>
          <p:cNvSpPr/>
          <p:nvPr/>
        </p:nvSpPr>
        <p:spPr>
          <a:xfrm>
            <a:off x="7935520" y="-29489"/>
            <a:ext cx="9550811" cy="694465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578"/>
              <a:gd name="connsiteY0" fmla="*/ 10043 h 10043"/>
              <a:gd name="connsiteX1" fmla="*/ 1578 w 9578"/>
              <a:gd name="connsiteY1" fmla="*/ 0 h 10043"/>
              <a:gd name="connsiteX2" fmla="*/ 9578 w 9578"/>
              <a:gd name="connsiteY2" fmla="*/ 0 h 10043"/>
              <a:gd name="connsiteX3" fmla="*/ 7578 w 9578"/>
              <a:gd name="connsiteY3" fmla="*/ 10000 h 10043"/>
              <a:gd name="connsiteX4" fmla="*/ 0 w 9578"/>
              <a:gd name="connsiteY4" fmla="*/ 10043 h 10043"/>
              <a:gd name="connsiteX0" fmla="*/ 0 w 9507"/>
              <a:gd name="connsiteY0" fmla="*/ 10083 h 10083"/>
              <a:gd name="connsiteX1" fmla="*/ 1155 w 9507"/>
              <a:gd name="connsiteY1" fmla="*/ 0 h 10083"/>
              <a:gd name="connsiteX2" fmla="*/ 9507 w 9507"/>
              <a:gd name="connsiteY2" fmla="*/ 0 h 10083"/>
              <a:gd name="connsiteX3" fmla="*/ 7419 w 9507"/>
              <a:gd name="connsiteY3" fmla="*/ 9957 h 10083"/>
              <a:gd name="connsiteX4" fmla="*/ 0 w 9507"/>
              <a:gd name="connsiteY4" fmla="*/ 10083 h 1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7" h="10083">
                <a:moveTo>
                  <a:pt x="0" y="10083"/>
                </a:moveTo>
                <a:lnTo>
                  <a:pt x="1155" y="0"/>
                </a:lnTo>
                <a:lnTo>
                  <a:pt x="9507" y="0"/>
                </a:lnTo>
                <a:lnTo>
                  <a:pt x="7419" y="9957"/>
                </a:lnTo>
                <a:lnTo>
                  <a:pt x="0" y="10083"/>
                </a:lnTo>
                <a:close/>
              </a:path>
            </a:pathLst>
          </a:custGeom>
          <a:solidFill>
            <a:srgbClr val="609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순서도: 데이터 24">
            <a:extLst>
              <a:ext uri="{FF2B5EF4-FFF2-40B4-BE49-F238E27FC236}">
                <a16:creationId xmlns:a16="http://schemas.microsoft.com/office/drawing/2014/main" id="{9C46186F-CC44-489A-B0E5-6A48753297C3}"/>
              </a:ext>
            </a:extLst>
          </p:cNvPr>
          <p:cNvSpPr/>
          <p:nvPr/>
        </p:nvSpPr>
        <p:spPr>
          <a:xfrm>
            <a:off x="10566985" y="-48539"/>
            <a:ext cx="9741687" cy="688748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578"/>
              <a:gd name="connsiteY0" fmla="*/ 10043 h 10043"/>
              <a:gd name="connsiteX1" fmla="*/ 1578 w 9578"/>
              <a:gd name="connsiteY1" fmla="*/ 0 h 10043"/>
              <a:gd name="connsiteX2" fmla="*/ 9578 w 9578"/>
              <a:gd name="connsiteY2" fmla="*/ 0 h 10043"/>
              <a:gd name="connsiteX3" fmla="*/ 7578 w 9578"/>
              <a:gd name="connsiteY3" fmla="*/ 10000 h 10043"/>
              <a:gd name="connsiteX4" fmla="*/ 0 w 9578"/>
              <a:gd name="connsiteY4" fmla="*/ 10043 h 10043"/>
              <a:gd name="connsiteX0" fmla="*/ 0 w 9697"/>
              <a:gd name="connsiteY0" fmla="*/ 10000 h 10000"/>
              <a:gd name="connsiteX1" fmla="*/ 1345 w 9697"/>
              <a:gd name="connsiteY1" fmla="*/ 0 h 10000"/>
              <a:gd name="connsiteX2" fmla="*/ 9697 w 9697"/>
              <a:gd name="connsiteY2" fmla="*/ 0 h 10000"/>
              <a:gd name="connsiteX3" fmla="*/ 7609 w 9697"/>
              <a:gd name="connsiteY3" fmla="*/ 9957 h 10000"/>
              <a:gd name="connsiteX4" fmla="*/ 0 w 9697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7" h="10000">
                <a:moveTo>
                  <a:pt x="0" y="10000"/>
                </a:moveTo>
                <a:lnTo>
                  <a:pt x="1345" y="0"/>
                </a:lnTo>
                <a:lnTo>
                  <a:pt x="9697" y="0"/>
                </a:lnTo>
                <a:lnTo>
                  <a:pt x="7609" y="9957"/>
                </a:lnTo>
                <a:lnTo>
                  <a:pt x="0" y="10000"/>
                </a:lnTo>
                <a:close/>
              </a:path>
            </a:pathLst>
          </a:cu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1F6C05-39D3-416C-9C77-1E9E6F50AA7E}"/>
              </a:ext>
            </a:extLst>
          </p:cNvPr>
          <p:cNvSpPr txBox="1"/>
          <p:nvPr/>
        </p:nvSpPr>
        <p:spPr>
          <a:xfrm>
            <a:off x="1909943" y="1249648"/>
            <a:ext cx="2073813" cy="1093761"/>
          </a:xfrm>
          <a:prstGeom prst="rect">
            <a:avLst/>
          </a:prstGeom>
          <a:noFill/>
          <a:effectLst>
            <a:outerShdw blurRad="50800" dist="38100" dir="18900000" algn="b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# 1</a:t>
            </a:r>
            <a:endParaRPr lang="en-US" altLang="ko-KR" sz="4800" b="1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EEDEBF-A80F-4CD0-868B-9E419CC27EC6}"/>
              </a:ext>
            </a:extLst>
          </p:cNvPr>
          <p:cNvSpPr txBox="1"/>
          <p:nvPr/>
        </p:nvSpPr>
        <p:spPr>
          <a:xfrm>
            <a:off x="4654333" y="1249648"/>
            <a:ext cx="2073813" cy="1093761"/>
          </a:xfrm>
          <a:prstGeom prst="rect">
            <a:avLst/>
          </a:prstGeom>
          <a:noFill/>
          <a:effectLst>
            <a:outerShdw blurRad="50800" dist="38100" dir="18900000" algn="b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# 2</a:t>
            </a:r>
            <a:endParaRPr lang="en-US" altLang="ko-KR" sz="4800" b="1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3259CB-56BE-4D42-B3D9-7E283B6BCD14}"/>
              </a:ext>
            </a:extLst>
          </p:cNvPr>
          <p:cNvSpPr txBox="1"/>
          <p:nvPr/>
        </p:nvSpPr>
        <p:spPr>
          <a:xfrm>
            <a:off x="7513968" y="1249648"/>
            <a:ext cx="2073813" cy="1093761"/>
          </a:xfrm>
          <a:prstGeom prst="rect">
            <a:avLst/>
          </a:prstGeom>
          <a:noFill/>
          <a:effectLst>
            <a:outerShdw blurRad="50800" dist="38100" dir="18900000" algn="b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# 3</a:t>
            </a:r>
            <a:endParaRPr lang="en-US" altLang="ko-KR" sz="4800" b="1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B236BB-A4B3-4E4C-ABB6-B71BF33445E0}"/>
              </a:ext>
            </a:extLst>
          </p:cNvPr>
          <p:cNvSpPr txBox="1"/>
          <p:nvPr/>
        </p:nvSpPr>
        <p:spPr>
          <a:xfrm>
            <a:off x="10185619" y="1287120"/>
            <a:ext cx="2073813" cy="1093761"/>
          </a:xfrm>
          <a:prstGeom prst="rect">
            <a:avLst/>
          </a:prstGeom>
          <a:noFill/>
          <a:effectLst>
            <a:outerShdw blurRad="50800" dist="38100" dir="18900000" algn="b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# 4</a:t>
            </a:r>
            <a:endParaRPr lang="en-US" altLang="ko-KR" sz="4800" b="1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E671E7-8080-41C9-B4AD-687BFDECDD50}"/>
              </a:ext>
            </a:extLst>
          </p:cNvPr>
          <p:cNvSpPr txBox="1"/>
          <p:nvPr/>
        </p:nvSpPr>
        <p:spPr>
          <a:xfrm>
            <a:off x="604592" y="3716540"/>
            <a:ext cx="2218981" cy="759952"/>
          </a:xfrm>
          <a:prstGeom prst="rect">
            <a:avLst/>
          </a:prstGeom>
          <a:noFill/>
          <a:effectLst>
            <a:outerShdw blurRad="50800" dist="38100" dir="18900000" algn="b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분석배경</a:t>
            </a:r>
            <a:endParaRPr lang="en-US" altLang="ko-KR" sz="3200" b="1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CD68F2-080E-4031-AA45-98F38EFA11CC}"/>
              </a:ext>
            </a:extLst>
          </p:cNvPr>
          <p:cNvSpPr txBox="1"/>
          <p:nvPr/>
        </p:nvSpPr>
        <p:spPr>
          <a:xfrm>
            <a:off x="3464467" y="3716540"/>
            <a:ext cx="1568145" cy="759952"/>
          </a:xfrm>
          <a:prstGeom prst="rect">
            <a:avLst/>
          </a:prstGeom>
          <a:noFill/>
          <a:effectLst>
            <a:outerShdw blurRad="50800" dist="38100" dir="18900000" algn="b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개요</a:t>
            </a:r>
            <a:endParaRPr lang="en-US" altLang="ko-KR" sz="3200" b="1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45A706-6315-45BC-B149-6FB07BE7B771}"/>
              </a:ext>
            </a:extLst>
          </p:cNvPr>
          <p:cNvSpPr txBox="1"/>
          <p:nvPr/>
        </p:nvSpPr>
        <p:spPr>
          <a:xfrm>
            <a:off x="8823542" y="3716540"/>
            <a:ext cx="2268116" cy="759952"/>
          </a:xfrm>
          <a:prstGeom prst="rect">
            <a:avLst/>
          </a:prstGeom>
          <a:noFill/>
          <a:effectLst>
            <a:outerShdw blurRad="50800" dist="38100" dir="18900000" algn="b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결론</a:t>
            </a:r>
            <a:endParaRPr lang="en-US" altLang="ko-KR" sz="3200" b="1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B1D3FA-A259-42C1-BF87-958240FD342C}"/>
              </a:ext>
            </a:extLst>
          </p:cNvPr>
          <p:cNvSpPr txBox="1"/>
          <p:nvPr/>
        </p:nvSpPr>
        <p:spPr>
          <a:xfrm>
            <a:off x="380568" y="4569092"/>
            <a:ext cx="1995660" cy="971292"/>
          </a:xfrm>
          <a:prstGeom prst="rect">
            <a:avLst/>
          </a:prstGeom>
          <a:noFill/>
          <a:effectLst>
            <a:outerShdw blurRad="50800" dist="38100" dir="18900000" algn="b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· </a:t>
            </a:r>
            <a:r>
              <a:rPr lang="ko-KR" altLang="en-US" sz="2000" b="1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주제 선정 배경</a:t>
            </a:r>
            <a:endParaRPr lang="en-US" altLang="ko-KR" sz="2000" b="1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· </a:t>
            </a:r>
            <a:r>
              <a:rPr lang="ko-KR" altLang="en-US" sz="2000" b="1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시행중인 제도</a:t>
            </a:r>
            <a:endParaRPr lang="en-US" altLang="ko-KR" sz="2000" b="1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B7B341-3CE3-4752-A6E5-769D69B82F5C}"/>
              </a:ext>
            </a:extLst>
          </p:cNvPr>
          <p:cNvSpPr txBox="1"/>
          <p:nvPr/>
        </p:nvSpPr>
        <p:spPr>
          <a:xfrm>
            <a:off x="3222023" y="4569092"/>
            <a:ext cx="1995660" cy="1432956"/>
          </a:xfrm>
          <a:prstGeom prst="rect">
            <a:avLst/>
          </a:prstGeom>
          <a:noFill/>
          <a:effectLst>
            <a:outerShdw blurRad="50800" dist="38100" dir="18900000" algn="b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· </a:t>
            </a:r>
            <a:r>
              <a:rPr lang="ko-KR" altLang="en-US" sz="2000" b="1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분석대상 선정</a:t>
            </a:r>
            <a:endParaRPr lang="en-US" altLang="ko-KR" sz="2000" b="1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· </a:t>
            </a:r>
            <a:r>
              <a:rPr lang="ko-KR" altLang="en-US" sz="20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데이터 소개</a:t>
            </a:r>
            <a:endParaRPr lang="en-US" altLang="ko-KR" sz="2000" b="1" dirty="0">
              <a:solidFill>
                <a:schemeClr val="bg1"/>
              </a:solidFill>
              <a:effectLst/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· </a:t>
            </a:r>
            <a:r>
              <a:rPr lang="ko-KR" altLang="en-US" sz="20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분석 프로세스</a:t>
            </a:r>
            <a:endParaRPr lang="en-US" altLang="ko-KR" sz="2000" b="1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7B737F-E532-4680-AA9F-AD2FBB16E84C}"/>
              </a:ext>
            </a:extLst>
          </p:cNvPr>
          <p:cNvSpPr txBox="1"/>
          <p:nvPr/>
        </p:nvSpPr>
        <p:spPr>
          <a:xfrm>
            <a:off x="6151300" y="3716540"/>
            <a:ext cx="1843239" cy="759952"/>
          </a:xfrm>
          <a:prstGeom prst="rect">
            <a:avLst/>
          </a:prstGeom>
          <a:noFill/>
          <a:effectLst>
            <a:outerShdw blurRad="50800" dist="38100" dir="18900000" algn="b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분석과정</a:t>
            </a:r>
            <a:endParaRPr lang="en-US" altLang="ko-KR" sz="3200" b="1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66C0D8-8668-4094-AB31-970969ED07DF}"/>
              </a:ext>
            </a:extLst>
          </p:cNvPr>
          <p:cNvSpPr txBox="1"/>
          <p:nvPr/>
        </p:nvSpPr>
        <p:spPr>
          <a:xfrm>
            <a:off x="9171263" y="4569092"/>
            <a:ext cx="1995660" cy="1432956"/>
          </a:xfrm>
          <a:prstGeom prst="rect">
            <a:avLst/>
          </a:prstGeom>
          <a:noFill/>
          <a:effectLst>
            <a:outerShdw blurRad="50800" dist="38100" dir="18900000" algn="b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· </a:t>
            </a:r>
            <a:r>
              <a:rPr lang="ko-KR" altLang="en-US" sz="2000" b="1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기대효과</a:t>
            </a:r>
            <a:endParaRPr lang="en-US" altLang="ko-KR" sz="2000" b="1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· </a:t>
            </a:r>
            <a:r>
              <a:rPr lang="ko-KR" altLang="en-US" sz="20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활용방안</a:t>
            </a:r>
            <a:endParaRPr lang="en-US" altLang="ko-KR" sz="2000" b="1" dirty="0">
              <a:solidFill>
                <a:schemeClr val="bg1"/>
              </a:solidFill>
              <a:effectLst/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· </a:t>
            </a:r>
            <a:r>
              <a:rPr lang="ko-KR" altLang="en-US" sz="20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보완점</a:t>
            </a:r>
            <a:endParaRPr lang="en-US" altLang="ko-KR" sz="2000" b="1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FD0EEF-92C7-4D97-A55C-52CE1413135F}"/>
              </a:ext>
            </a:extLst>
          </p:cNvPr>
          <p:cNvSpPr txBox="1"/>
          <p:nvPr/>
        </p:nvSpPr>
        <p:spPr>
          <a:xfrm>
            <a:off x="6001754" y="4569092"/>
            <a:ext cx="2437951" cy="1432956"/>
          </a:xfrm>
          <a:prstGeom prst="rect">
            <a:avLst/>
          </a:prstGeom>
          <a:noFill/>
          <a:effectLst>
            <a:outerShdw blurRad="50800" dist="38100" dir="18900000" algn="b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· </a:t>
            </a:r>
            <a:r>
              <a:rPr lang="ko-KR" altLang="en-US" sz="2000" b="1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모델 </a:t>
            </a:r>
            <a:r>
              <a:rPr lang="en-US" altLang="ko-KR" sz="2000" b="1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 작업과정</a:t>
            </a:r>
            <a:endParaRPr lang="en-US" altLang="ko-KR" sz="2000" b="1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· </a:t>
            </a:r>
            <a:r>
              <a:rPr lang="ko-KR" altLang="en-US" sz="2000" b="1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모델 </a:t>
            </a:r>
            <a:r>
              <a:rPr lang="en-US" altLang="ko-KR" sz="2000" b="1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2 </a:t>
            </a:r>
            <a:r>
              <a:rPr lang="ko-KR" altLang="en-US" sz="2000" b="1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작업과정</a:t>
            </a:r>
            <a:endParaRPr lang="en-US" altLang="ko-KR" sz="2000" b="1" dirty="0">
              <a:solidFill>
                <a:schemeClr val="bg1"/>
              </a:solidFill>
              <a:effectLst/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· </a:t>
            </a:r>
            <a:r>
              <a:rPr lang="ko-KR" altLang="en-US" sz="2000" b="1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최종 모델</a:t>
            </a:r>
            <a:endParaRPr lang="en-US" altLang="ko-KR" sz="2000" b="1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B15C5FE-C9D2-4765-9718-8BCFFD9BD4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3" t="30600" r="79818" b="53031"/>
          <a:stretch/>
        </p:blipFill>
        <p:spPr>
          <a:xfrm>
            <a:off x="1009629" y="2461277"/>
            <a:ext cx="1197076" cy="11373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49BCF54-168D-4F2D-BC20-5065F08EBE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6" t="31963" r="57335" b="53627"/>
          <a:stretch/>
        </p:blipFill>
        <p:spPr>
          <a:xfrm>
            <a:off x="4082874" y="2529347"/>
            <a:ext cx="855758" cy="10012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A8F534-B4DE-458A-A5B2-C2D2D2217B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700" y="2724708"/>
            <a:ext cx="1029304" cy="10293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0C2F08-51C7-41F6-A19F-F76D75D698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464" y="2660189"/>
            <a:ext cx="773333" cy="7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9">
            <a:extLst>
              <a:ext uri="{FF2B5EF4-FFF2-40B4-BE49-F238E27FC236}">
                <a16:creationId xmlns:a16="http://schemas.microsoft.com/office/drawing/2014/main" id="{9B93745F-4F2B-4FA5-9306-DADE000A37B0}"/>
              </a:ext>
            </a:extLst>
          </p:cNvPr>
          <p:cNvSpPr/>
          <p:nvPr/>
        </p:nvSpPr>
        <p:spPr>
          <a:xfrm>
            <a:off x="-409695" y="-328977"/>
            <a:ext cx="13153421" cy="7702050"/>
          </a:xfrm>
          <a:prstGeom prst="roundRect">
            <a:avLst>
              <a:gd name="adj" fmla="val 10285"/>
            </a:avLst>
          </a:prstGeom>
          <a:solidFill>
            <a:schemeClr val="tx1">
              <a:lumMod val="50000"/>
              <a:lumOff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082040" y="3767796"/>
            <a:ext cx="10027920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449764" y="2506385"/>
            <a:ext cx="54345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 </a:t>
            </a:r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작업과정</a:t>
            </a:r>
            <a:endParaRPr lang="en-US" altLang="ko-KR" sz="6000" dirty="0">
              <a:solidFill>
                <a:schemeClr val="bg1">
                  <a:lumMod val="9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3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5806" y="1"/>
            <a:ext cx="12192000" cy="6874691"/>
            <a:chOff x="-5806" y="1"/>
            <a:chExt cx="12192000" cy="6874691"/>
          </a:xfrm>
        </p:grpSpPr>
        <p:sp>
          <p:nvSpPr>
            <p:cNvPr id="9" name="직사각형 8"/>
            <p:cNvSpPr/>
            <p:nvPr/>
          </p:nvSpPr>
          <p:spPr>
            <a:xfrm>
              <a:off x="-5806" y="1"/>
              <a:ext cx="12192000" cy="6874691"/>
            </a:xfrm>
            <a:prstGeom prst="rect">
              <a:avLst/>
            </a:prstGeom>
            <a:solidFill>
              <a:srgbClr val="ECF0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1015" name="그룹 1015"/>
            <p:cNvGrpSpPr/>
            <p:nvPr/>
          </p:nvGrpSpPr>
          <p:grpSpPr>
            <a:xfrm>
              <a:off x="1135609" y="753493"/>
              <a:ext cx="10381183" cy="13971"/>
              <a:chOff x="1703413" y="1130239"/>
              <a:chExt cx="15571775" cy="20956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703413" y="1130239"/>
                <a:ext cx="15571775" cy="2095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553883" y="728732"/>
              <a:ext cx="2697317" cy="38732"/>
              <a:chOff x="1010526" y="1093098"/>
              <a:chExt cx="1906767" cy="95238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010526" y="1093098"/>
                <a:ext cx="1906767" cy="95238"/>
              </a:xfrm>
              <a:prstGeom prst="rect">
                <a:avLst/>
              </a:prstGeom>
            </p:spPr>
          </p:pic>
        </p:grpSp>
        <p:sp>
          <p:nvSpPr>
            <p:cNvPr id="54" name="직사각형 53"/>
            <p:cNvSpPr/>
            <p:nvPr/>
          </p:nvSpPr>
          <p:spPr>
            <a:xfrm>
              <a:off x="553882" y="199070"/>
              <a:ext cx="2697317" cy="5027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667" b="1" dirty="0">
                  <a:solidFill>
                    <a:srgbClr val="0833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모델 </a:t>
              </a:r>
              <a:r>
                <a:rPr lang="en-US" altLang="ko-KR" sz="2667" b="1" dirty="0">
                  <a:solidFill>
                    <a:srgbClr val="0833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 </a:t>
              </a:r>
              <a:r>
                <a:rPr lang="ko-KR" altLang="en-US" sz="2667" b="1" dirty="0">
                  <a:solidFill>
                    <a:srgbClr val="0833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작업과정</a:t>
              </a:r>
              <a:r>
                <a:rPr lang="en-US" altLang="ko-KR" sz="2667" b="1" dirty="0">
                  <a:solidFill>
                    <a:srgbClr val="0833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endPara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335841" y="342275"/>
              <a:ext cx="20890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분석배경  개요  </a:t>
              </a:r>
              <a:r>
                <a:rPr lang="ko-KR" altLang="en-US" sz="1200" b="1" dirty="0">
                  <a:solidFill>
                    <a:srgbClr val="0F447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분석과정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결과</a:t>
              </a: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827C0BA-7B53-49F2-A830-32AE57B5790D}"/>
              </a:ext>
            </a:extLst>
          </p:cNvPr>
          <p:cNvSpPr/>
          <p:nvPr/>
        </p:nvSpPr>
        <p:spPr>
          <a:xfrm>
            <a:off x="732440" y="2166096"/>
            <a:ext cx="4804755" cy="17781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3F07F9-DDBD-41EA-B2F0-DE173794BB6D}"/>
              </a:ext>
            </a:extLst>
          </p:cNvPr>
          <p:cNvSpPr txBox="1"/>
          <p:nvPr/>
        </p:nvSpPr>
        <p:spPr>
          <a:xfrm>
            <a:off x="883809" y="3445885"/>
            <a:ext cx="4165064" cy="29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지오코딩</a:t>
            </a:r>
            <a:r>
              <a:rPr lang="ko-KR" altLang="en-US" sz="16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지번주소 →</a:t>
            </a:r>
            <a:r>
              <a:rPr lang="en-US" altLang="ko-KR" sz="16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위경도 변수</a:t>
            </a:r>
            <a:r>
              <a:rPr lang="ko-KR" altLang="en-US" sz="16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변환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C44D1C6-C3BD-4D01-8DD0-C95AE0D5E25C}"/>
              </a:ext>
            </a:extLst>
          </p:cNvPr>
          <p:cNvGrpSpPr/>
          <p:nvPr/>
        </p:nvGrpSpPr>
        <p:grpSpPr>
          <a:xfrm>
            <a:off x="529420" y="2634326"/>
            <a:ext cx="3044567" cy="336152"/>
            <a:chOff x="1482129" y="2464501"/>
            <a:chExt cx="3044567" cy="379526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A37CBE2-36EB-4C9B-A386-34E3C21FB08B}"/>
                </a:ext>
              </a:extLst>
            </p:cNvPr>
            <p:cNvSpPr/>
            <p:nvPr/>
          </p:nvSpPr>
          <p:spPr>
            <a:xfrm>
              <a:off x="1965723" y="2464501"/>
              <a:ext cx="2008958" cy="3795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B62301F-3D5F-4D40-9F31-828FDBA83A43}"/>
                </a:ext>
              </a:extLst>
            </p:cNvPr>
            <p:cNvSpPr txBox="1"/>
            <p:nvPr/>
          </p:nvSpPr>
          <p:spPr>
            <a:xfrm>
              <a:off x="1482129" y="2521487"/>
              <a:ext cx="30445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 강남구 삼성동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172-66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0FF9441-CCD0-4468-812E-78A819F45DF7}"/>
              </a:ext>
            </a:extLst>
          </p:cNvPr>
          <p:cNvGrpSpPr/>
          <p:nvPr/>
        </p:nvGrpSpPr>
        <p:grpSpPr>
          <a:xfrm>
            <a:off x="2665192" y="2363632"/>
            <a:ext cx="3044567" cy="336152"/>
            <a:chOff x="1482129" y="2464501"/>
            <a:chExt cx="3044567" cy="37952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D6373D7-0264-450E-989E-A1CC73D9352D}"/>
                </a:ext>
              </a:extLst>
            </p:cNvPr>
            <p:cNvSpPr/>
            <p:nvPr/>
          </p:nvSpPr>
          <p:spPr>
            <a:xfrm>
              <a:off x="2213650" y="2464501"/>
              <a:ext cx="1513104" cy="3795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20DA66-C6EF-4DEE-9381-FDDBC6D89801}"/>
                </a:ext>
              </a:extLst>
            </p:cNvPr>
            <p:cNvSpPr txBox="1"/>
            <p:nvPr/>
          </p:nvSpPr>
          <p:spPr>
            <a:xfrm>
              <a:off x="1482129" y="2521487"/>
              <a:ext cx="30445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lat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: 37.50740937 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D7C5D5C-F6AC-4365-ADDC-C98E98191E9A}"/>
              </a:ext>
            </a:extLst>
          </p:cNvPr>
          <p:cNvGrpSpPr/>
          <p:nvPr/>
        </p:nvGrpSpPr>
        <p:grpSpPr>
          <a:xfrm>
            <a:off x="2665192" y="2827018"/>
            <a:ext cx="3044567" cy="336152"/>
            <a:chOff x="1482129" y="2464501"/>
            <a:chExt cx="3044567" cy="379526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6640D1A-B279-49D8-A95A-84766FCD3D4A}"/>
                </a:ext>
              </a:extLst>
            </p:cNvPr>
            <p:cNvSpPr/>
            <p:nvPr/>
          </p:nvSpPr>
          <p:spPr>
            <a:xfrm>
              <a:off x="2213650" y="2464501"/>
              <a:ext cx="1513104" cy="3795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FD751E0-029D-40D4-A3BB-DC2AC350E33D}"/>
                </a:ext>
              </a:extLst>
            </p:cNvPr>
            <p:cNvSpPr txBox="1"/>
            <p:nvPr/>
          </p:nvSpPr>
          <p:spPr>
            <a:xfrm>
              <a:off x="1482129" y="2521487"/>
              <a:ext cx="30445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lot :127.0580262 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69" name="화살표: 갈매기형 수장 968">
            <a:extLst>
              <a:ext uri="{FF2B5EF4-FFF2-40B4-BE49-F238E27FC236}">
                <a16:creationId xmlns:a16="http://schemas.microsoft.com/office/drawing/2014/main" id="{C4B447D8-66DB-4015-A4CB-376E6475E79F}"/>
              </a:ext>
            </a:extLst>
          </p:cNvPr>
          <p:cNvSpPr/>
          <p:nvPr/>
        </p:nvSpPr>
        <p:spPr>
          <a:xfrm>
            <a:off x="3115616" y="2672958"/>
            <a:ext cx="236675" cy="239258"/>
          </a:xfrm>
          <a:prstGeom prst="chevron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890238A-BF2E-479E-8EDF-965E577EF45C}"/>
              </a:ext>
            </a:extLst>
          </p:cNvPr>
          <p:cNvSpPr txBox="1"/>
          <p:nvPr/>
        </p:nvSpPr>
        <p:spPr>
          <a:xfrm>
            <a:off x="834549" y="1716787"/>
            <a:ext cx="175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변환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653864-25E8-4736-9506-BE147D04B627}"/>
              </a:ext>
            </a:extLst>
          </p:cNvPr>
          <p:cNvSpPr txBox="1"/>
          <p:nvPr/>
        </p:nvSpPr>
        <p:spPr>
          <a:xfrm>
            <a:off x="7326479" y="5238388"/>
            <a:ext cx="3483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강남 행정동 中 </a:t>
            </a:r>
            <a:r>
              <a:rPr lang="en-US" altLang="ko-KR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</a:t>
            </a:r>
            <a:r>
              <a:rPr lang="ko-KR" altLang="en-US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개포</a:t>
            </a:r>
            <a:r>
              <a:rPr lang="en-US" altLang="ko-KR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r>
              <a:rPr lang="ko-KR" altLang="en-US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동</a:t>
            </a:r>
            <a:r>
              <a:rPr lang="en-US" altLang="ko-KR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 </a:t>
            </a:r>
            <a:r>
              <a:rPr lang="ko-KR" altLang="en-US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값 제거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654523-68A3-44CA-BA70-F3FC80E5C8E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" t="11155" r="4222" b="13746"/>
          <a:stretch/>
        </p:blipFill>
        <p:spPr>
          <a:xfrm>
            <a:off x="9068241" y="2397583"/>
            <a:ext cx="2995286" cy="26808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B4338B-9EF8-4707-A4C2-0A7A34E485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444" y="2397583"/>
            <a:ext cx="2997877" cy="268086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497D9389-A656-4B6B-8A20-4E728EB61E57}"/>
              </a:ext>
            </a:extLst>
          </p:cNvPr>
          <p:cNvSpPr/>
          <p:nvPr/>
        </p:nvSpPr>
        <p:spPr>
          <a:xfrm>
            <a:off x="10464407" y="2350696"/>
            <a:ext cx="389667" cy="358157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33E1336-8C67-4FB2-9F84-9612D3B368DA}"/>
              </a:ext>
            </a:extLst>
          </p:cNvPr>
          <p:cNvGrpSpPr/>
          <p:nvPr/>
        </p:nvGrpSpPr>
        <p:grpSpPr>
          <a:xfrm>
            <a:off x="639461" y="1120846"/>
            <a:ext cx="2951877" cy="400110"/>
            <a:chOff x="2473257" y="1079320"/>
            <a:chExt cx="1885914" cy="40011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B121B4-5285-4052-9F97-3B769EF82DE0}"/>
                </a:ext>
              </a:extLst>
            </p:cNvPr>
            <p:cNvSpPr txBox="1"/>
            <p:nvPr/>
          </p:nvSpPr>
          <p:spPr>
            <a:xfrm>
              <a:off x="2600913" y="1079320"/>
              <a:ext cx="17582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Step 1 . </a:t>
              </a:r>
              <a:r>
                <a:rPr lang="ko-KR" altLang="en-US" sz="2000" dirty="0">
                  <a:solidFill>
                    <a:schemeClr val="tx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데이터 클렌징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9B1D736-8B82-4D6C-810E-4771822317CA}"/>
                </a:ext>
              </a:extLst>
            </p:cNvPr>
            <p:cNvSpPr/>
            <p:nvPr/>
          </p:nvSpPr>
          <p:spPr>
            <a:xfrm>
              <a:off x="2473257" y="1124733"/>
              <a:ext cx="124239" cy="309284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420697C0-6BAD-4507-9F8A-A8C07FF2353F}"/>
              </a:ext>
            </a:extLst>
          </p:cNvPr>
          <p:cNvSpPr/>
          <p:nvPr/>
        </p:nvSpPr>
        <p:spPr>
          <a:xfrm>
            <a:off x="709831" y="4633838"/>
            <a:ext cx="4827364" cy="1996616"/>
          </a:xfrm>
          <a:prstGeom prst="roundRect">
            <a:avLst>
              <a:gd name="adj" fmla="val 102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4AEA26-9F8A-499B-9619-16C4D89E5184}"/>
              </a:ext>
            </a:extLst>
          </p:cNvPr>
          <p:cNvSpPr txBox="1"/>
          <p:nvPr/>
        </p:nvSpPr>
        <p:spPr>
          <a:xfrm>
            <a:off x="937559" y="4755454"/>
            <a:ext cx="4213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신고유형이 </a:t>
            </a:r>
            <a:r>
              <a:rPr lang="en-US" altLang="ko-KR" sz="2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</a:t>
            </a:r>
            <a:r>
              <a:rPr lang="ko-KR" altLang="en-US" sz="2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주민신고</a:t>
            </a:r>
            <a:r>
              <a:rPr lang="en-US" altLang="ko-KR" sz="20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 데이터 추출</a:t>
            </a:r>
            <a:endParaRPr lang="en-US" altLang="ko-KR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10C87C-BE75-4CFB-8D81-2AA2C1A48596}"/>
              </a:ext>
            </a:extLst>
          </p:cNvPr>
          <p:cNvGrpSpPr/>
          <p:nvPr/>
        </p:nvGrpSpPr>
        <p:grpSpPr>
          <a:xfrm>
            <a:off x="1068498" y="5185013"/>
            <a:ext cx="4494946" cy="1678287"/>
            <a:chOff x="991401" y="3958935"/>
            <a:chExt cx="4312154" cy="270191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082D5ED-382C-4762-A5A5-AE5461DDD3A9}"/>
                </a:ext>
              </a:extLst>
            </p:cNvPr>
            <p:cNvSpPr txBox="1"/>
            <p:nvPr/>
          </p:nvSpPr>
          <p:spPr>
            <a:xfrm>
              <a:off x="991401" y="3958935"/>
              <a:ext cx="2122542" cy="2701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스마트앱</a:t>
              </a:r>
              <a:r>
                <a:rPr lang="en-US" altLang="ko-KR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</a:t>
              </a:r>
              <a:r>
                <a:rPr lang="ko-KR" altLang="en-US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서울시</a:t>
              </a:r>
              <a:r>
                <a:rPr lang="en-US" altLang="ko-KR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생활불편앱</a:t>
              </a:r>
              <a:r>
                <a:rPr lang="en-US" altLang="ko-KR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</a:t>
              </a:r>
              <a:r>
                <a:rPr lang="ko-KR" altLang="en-US" sz="14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행안부</a:t>
              </a:r>
              <a:r>
                <a:rPr lang="en-US" altLang="ko-KR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시민신고제웹</a:t>
              </a:r>
              <a:endPara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안전신문고</a:t>
              </a:r>
              <a:r>
                <a:rPr lang="en-US" altLang="ko-KR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</a:t>
              </a:r>
              <a:r>
                <a:rPr lang="ko-KR" altLang="en-US" sz="14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행안부</a:t>
              </a:r>
              <a:r>
                <a:rPr lang="en-US" altLang="ko-KR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3059FA8-28E8-41BE-B6DE-87A5D335A9AF}"/>
                </a:ext>
              </a:extLst>
            </p:cNvPr>
            <p:cNvSpPr txBox="1"/>
            <p:nvPr/>
          </p:nvSpPr>
          <p:spPr>
            <a:xfrm>
              <a:off x="3441005" y="4249345"/>
              <a:ext cx="1862550" cy="731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400" b="1" dirty="0">
                  <a:solidFill>
                    <a:schemeClr val="bg2">
                      <a:lumMod val="10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주민신고</a:t>
              </a:r>
              <a:endParaRPr lang="en-US" altLang="ko-KR" sz="2400" b="1" dirty="0">
                <a:solidFill>
                  <a:schemeClr val="bg2">
                    <a:lumMod val="1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EF2F01A-0A6D-4A08-82A0-DBF1B50621C5}"/>
              </a:ext>
            </a:extLst>
          </p:cNvPr>
          <p:cNvSpPr txBox="1"/>
          <p:nvPr/>
        </p:nvSpPr>
        <p:spPr>
          <a:xfrm>
            <a:off x="821711" y="4164424"/>
            <a:ext cx="175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추출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B1D736-8B82-4D6C-810E-4771822317CA}"/>
              </a:ext>
            </a:extLst>
          </p:cNvPr>
          <p:cNvSpPr/>
          <p:nvPr/>
        </p:nvSpPr>
        <p:spPr>
          <a:xfrm>
            <a:off x="765184" y="4265995"/>
            <a:ext cx="45719" cy="1790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B1D736-8B82-4D6C-810E-4771822317CA}"/>
              </a:ext>
            </a:extLst>
          </p:cNvPr>
          <p:cNvSpPr/>
          <p:nvPr/>
        </p:nvSpPr>
        <p:spPr>
          <a:xfrm>
            <a:off x="806573" y="1820111"/>
            <a:ext cx="45719" cy="1790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6103032" y="1710792"/>
            <a:ext cx="1786234" cy="369332"/>
            <a:chOff x="6157204" y="3791111"/>
            <a:chExt cx="1786234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14B3D72-E42D-4108-8D04-2DC5828D3A3D}"/>
                </a:ext>
              </a:extLst>
            </p:cNvPr>
            <p:cNvSpPr txBox="1"/>
            <p:nvPr/>
          </p:nvSpPr>
          <p:spPr>
            <a:xfrm>
              <a:off x="6185180" y="3791111"/>
              <a:ext cx="1758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이상치 제거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9B1D736-8B82-4D6C-810E-4771822317CA}"/>
                </a:ext>
              </a:extLst>
            </p:cNvPr>
            <p:cNvSpPr/>
            <p:nvPr/>
          </p:nvSpPr>
          <p:spPr>
            <a:xfrm>
              <a:off x="6157204" y="3873818"/>
              <a:ext cx="45719" cy="17907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화살표: 갈매기형 수장 968">
            <a:extLst>
              <a:ext uri="{FF2B5EF4-FFF2-40B4-BE49-F238E27FC236}">
                <a16:creationId xmlns:a16="http://schemas.microsoft.com/office/drawing/2014/main" id="{C4B447D8-66DB-4015-A4CB-376E6475E79F}"/>
              </a:ext>
            </a:extLst>
          </p:cNvPr>
          <p:cNvSpPr/>
          <p:nvPr/>
        </p:nvSpPr>
        <p:spPr>
          <a:xfrm>
            <a:off x="3115616" y="5733521"/>
            <a:ext cx="236675" cy="239258"/>
          </a:xfrm>
          <a:prstGeom prst="chevron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58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그룹 1015"/>
          <p:cNvGrpSpPr/>
          <p:nvPr/>
        </p:nvGrpSpPr>
        <p:grpSpPr>
          <a:xfrm>
            <a:off x="1135609" y="753493"/>
            <a:ext cx="10381183" cy="13971"/>
            <a:chOff x="1703413" y="1130239"/>
            <a:chExt cx="15571775" cy="2095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703413" y="1130239"/>
              <a:ext cx="15571775" cy="209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53883" y="728732"/>
            <a:ext cx="2697317" cy="38732"/>
            <a:chOff x="1010526" y="1093098"/>
            <a:chExt cx="1906767" cy="9523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10526" y="1093098"/>
              <a:ext cx="1906767" cy="95238"/>
            </a:xfrm>
            <a:prstGeom prst="rect">
              <a:avLst/>
            </a:prstGeom>
          </p:spPr>
        </p:pic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887FA3A-1D5C-4F87-B193-73A0C4B0F79F}"/>
              </a:ext>
            </a:extLst>
          </p:cNvPr>
          <p:cNvSpPr/>
          <p:nvPr/>
        </p:nvSpPr>
        <p:spPr>
          <a:xfrm>
            <a:off x="639462" y="2310502"/>
            <a:ext cx="4804755" cy="141448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1757E1A-AF4A-42CE-B8B2-2AD46DE3D46E}"/>
              </a:ext>
            </a:extLst>
          </p:cNvPr>
          <p:cNvGrpSpPr/>
          <p:nvPr/>
        </p:nvGrpSpPr>
        <p:grpSpPr>
          <a:xfrm>
            <a:off x="639461" y="1120846"/>
            <a:ext cx="2951877" cy="400110"/>
            <a:chOff x="2473257" y="1079320"/>
            <a:chExt cx="1885914" cy="4001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AB2F183-33F2-49DF-997C-AC745B250509}"/>
                </a:ext>
              </a:extLst>
            </p:cNvPr>
            <p:cNvSpPr txBox="1"/>
            <p:nvPr/>
          </p:nvSpPr>
          <p:spPr>
            <a:xfrm>
              <a:off x="2600913" y="1079320"/>
              <a:ext cx="17582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Step 1 . </a:t>
              </a:r>
              <a:r>
                <a:rPr lang="ko-KR" altLang="en-US" sz="2000" dirty="0">
                  <a:solidFill>
                    <a:schemeClr val="tx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데이터 클렌징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581267-1BBA-4E5F-9652-9E1383B61EF3}"/>
                </a:ext>
              </a:extLst>
            </p:cNvPr>
            <p:cNvSpPr/>
            <p:nvPr/>
          </p:nvSpPr>
          <p:spPr>
            <a:xfrm>
              <a:off x="2473257" y="1124733"/>
              <a:ext cx="124239" cy="309284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4D416D4-FCA9-45CB-8C21-3426A15A3394}"/>
              </a:ext>
            </a:extLst>
          </p:cNvPr>
          <p:cNvSpPr txBox="1"/>
          <p:nvPr/>
        </p:nvSpPr>
        <p:spPr>
          <a:xfrm>
            <a:off x="811772" y="2620009"/>
            <a:ext cx="4460134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용도별 건물정보데이터 </a:t>
            </a:r>
            <a:r>
              <a:rPr lang="en-US" altLang="ko-KR" sz="16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</a:t>
            </a:r>
            <a:r>
              <a:rPr lang="ko-KR" altLang="en-US" sz="16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세부용도명</a:t>
            </a:r>
            <a:r>
              <a:rPr lang="en-US" altLang="ko-KR" sz="16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＇</a:t>
            </a:r>
            <a:r>
              <a:rPr lang="ko-KR" altLang="en-US" sz="16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en-US" altLang="ko-KR" sz="1600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190</a:t>
            </a:r>
            <a:r>
              <a:rPr lang="ko-KR" altLang="en-US" sz="1600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개의 변수 → </a:t>
            </a:r>
            <a:r>
              <a:rPr lang="en-US" altLang="ko-KR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16</a:t>
            </a:r>
            <a:r>
              <a:rPr lang="ko-KR" altLang="en-US" sz="1600" b="1" dirty="0"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개의 변수로 재범주화</a:t>
            </a:r>
            <a:endParaRPr lang="ko-KR" altLang="en-US" sz="1600" dirty="0">
              <a:solidFill>
                <a:schemeClr val="tx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751C81E-5B23-4675-BF5D-004720D5A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061148"/>
              </p:ext>
            </p:extLst>
          </p:nvPr>
        </p:nvGraphicFramePr>
        <p:xfrm>
          <a:off x="316090" y="3972437"/>
          <a:ext cx="7352718" cy="236648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982132">
                  <a:extLst>
                    <a:ext uri="{9D8B030D-6E8A-4147-A177-3AD203B41FA5}">
                      <a16:colId xmlns:a16="http://schemas.microsoft.com/office/drawing/2014/main" val="3801427414"/>
                    </a:ext>
                  </a:extLst>
                </a:gridCol>
                <a:gridCol w="791611">
                  <a:extLst>
                    <a:ext uri="{9D8B030D-6E8A-4147-A177-3AD203B41FA5}">
                      <a16:colId xmlns:a16="http://schemas.microsoft.com/office/drawing/2014/main" val="2019117125"/>
                    </a:ext>
                  </a:extLst>
                </a:gridCol>
                <a:gridCol w="992034">
                  <a:extLst>
                    <a:ext uri="{9D8B030D-6E8A-4147-A177-3AD203B41FA5}">
                      <a16:colId xmlns:a16="http://schemas.microsoft.com/office/drawing/2014/main" val="478135244"/>
                    </a:ext>
                  </a:extLst>
                </a:gridCol>
                <a:gridCol w="787498">
                  <a:extLst>
                    <a:ext uri="{9D8B030D-6E8A-4147-A177-3AD203B41FA5}">
                      <a16:colId xmlns:a16="http://schemas.microsoft.com/office/drawing/2014/main" val="429508633"/>
                    </a:ext>
                  </a:extLst>
                </a:gridCol>
                <a:gridCol w="1203322">
                  <a:extLst>
                    <a:ext uri="{9D8B030D-6E8A-4147-A177-3AD203B41FA5}">
                      <a16:colId xmlns:a16="http://schemas.microsoft.com/office/drawing/2014/main" val="298800797"/>
                    </a:ext>
                  </a:extLst>
                </a:gridCol>
                <a:gridCol w="809317">
                  <a:extLst>
                    <a:ext uri="{9D8B030D-6E8A-4147-A177-3AD203B41FA5}">
                      <a16:colId xmlns:a16="http://schemas.microsoft.com/office/drawing/2014/main" val="2108409170"/>
                    </a:ext>
                  </a:extLst>
                </a:gridCol>
                <a:gridCol w="861870">
                  <a:extLst>
                    <a:ext uri="{9D8B030D-6E8A-4147-A177-3AD203B41FA5}">
                      <a16:colId xmlns:a16="http://schemas.microsoft.com/office/drawing/2014/main" val="2322196187"/>
                    </a:ext>
                  </a:extLst>
                </a:gridCol>
                <a:gridCol w="924934">
                  <a:extLst>
                    <a:ext uri="{9D8B030D-6E8A-4147-A177-3AD203B41FA5}">
                      <a16:colId xmlns:a16="http://schemas.microsoft.com/office/drawing/2014/main" val="3492958916"/>
                    </a:ext>
                  </a:extLst>
                </a:gridCol>
              </a:tblGrid>
              <a:tr h="528793">
                <a:tc>
                  <a:txBody>
                    <a:bodyPr/>
                    <a:lstStyle/>
                    <a:p>
                      <a:pPr algn="ctr"/>
                      <a:r>
                        <a:rPr lang="ko-KR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공공시설</a:t>
                      </a:r>
                      <a:endParaRPr lang="ko-KR" sz="24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1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pub</a:t>
                      </a:r>
                      <a:endParaRPr lang="ko-KR" sz="28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1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상업시설</a:t>
                      </a:r>
                      <a:endParaRPr lang="ko-KR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comm</a:t>
                      </a:r>
                      <a:endParaRPr lang="ko-KR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제</a:t>
                      </a:r>
                      <a:r>
                        <a:rPr lang="en-US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ko-KR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종 근린생활시설</a:t>
                      </a:r>
                      <a:endParaRPr lang="ko-KR" sz="24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1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one</a:t>
                      </a:r>
                      <a:endParaRPr lang="ko-KR" sz="28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1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복지시설</a:t>
                      </a:r>
                      <a:endParaRPr lang="ko-KR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wel</a:t>
                      </a:r>
                      <a:endParaRPr lang="ko-KR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133259"/>
                  </a:ext>
                </a:extLst>
              </a:tr>
              <a:tr h="528793">
                <a:tc>
                  <a:txBody>
                    <a:bodyPr/>
                    <a:lstStyle/>
                    <a:p>
                      <a:pPr algn="ctr"/>
                      <a:r>
                        <a:rPr lang="ko-KR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공업시설</a:t>
                      </a:r>
                      <a:endParaRPr lang="ko-KR" sz="24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1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ind</a:t>
                      </a:r>
                      <a:endParaRPr lang="ko-KR" sz="28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1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숙박시설</a:t>
                      </a:r>
                      <a:endParaRPr lang="ko-KR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accom</a:t>
                      </a:r>
                      <a:endParaRPr lang="ko-KR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제</a:t>
                      </a:r>
                      <a:r>
                        <a:rPr lang="en-US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r>
                        <a:rPr lang="ko-KR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종 근린생활시설</a:t>
                      </a:r>
                      <a:endParaRPr lang="ko-KR" sz="24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1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two</a:t>
                      </a:r>
                      <a:endParaRPr lang="ko-KR" sz="28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1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의료시설</a:t>
                      </a:r>
                      <a:endParaRPr lang="ko-KR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medi</a:t>
                      </a:r>
                      <a:endParaRPr lang="ko-KR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386010"/>
                  </a:ext>
                </a:extLst>
              </a:tr>
              <a:tr h="780101">
                <a:tc>
                  <a:txBody>
                    <a:bodyPr/>
                    <a:lstStyle/>
                    <a:p>
                      <a:pPr algn="ctr"/>
                      <a:r>
                        <a:rPr lang="ko-KR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교육연구시설</a:t>
                      </a:r>
                      <a:endParaRPr lang="ko-KR" sz="24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1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edu</a:t>
                      </a:r>
                      <a:endParaRPr lang="ko-KR" sz="28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1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음식점</a:t>
                      </a:r>
                      <a:endParaRPr lang="ko-KR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food</a:t>
                      </a:r>
                      <a:endParaRPr lang="ko-KR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종교시설</a:t>
                      </a:r>
                      <a:endParaRPr lang="ko-KR" sz="24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1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reli</a:t>
                      </a:r>
                      <a:endParaRPr lang="ko-KR" sz="28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1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창고시설</a:t>
                      </a:r>
                      <a:endParaRPr lang="ko-KR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stor</a:t>
                      </a:r>
                      <a:endParaRPr lang="ko-KR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12802"/>
                  </a:ext>
                </a:extLst>
              </a:tr>
              <a:tr h="528793">
                <a:tc>
                  <a:txBody>
                    <a:bodyPr/>
                    <a:lstStyle/>
                    <a:p>
                      <a:pPr algn="ctr"/>
                      <a:r>
                        <a:rPr lang="ko-KR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문화시설</a:t>
                      </a:r>
                      <a:endParaRPr lang="ko-KR" sz="24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EE1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cul</a:t>
                      </a:r>
                      <a:endParaRPr lang="ko-KR" sz="28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EE1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업무시설</a:t>
                      </a:r>
                      <a:endParaRPr lang="ko-KR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office</a:t>
                      </a:r>
                      <a:endParaRPr lang="ko-KR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주거시설</a:t>
                      </a:r>
                      <a:endParaRPr lang="ko-KR" sz="24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EE1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dwell</a:t>
                      </a:r>
                      <a:endParaRPr lang="ko-KR" sz="28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EE1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체육시설</a:t>
                      </a:r>
                      <a:endParaRPr lang="ko-KR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ath</a:t>
                      </a:r>
                      <a:endParaRPr lang="ko-KR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3500" marR="63500" marT="12700" marB="127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138564"/>
                  </a:ext>
                </a:extLst>
              </a:tr>
            </a:tbl>
          </a:graphicData>
        </a:graphic>
      </p:graphicFrame>
      <p:sp>
        <p:nvSpPr>
          <p:cNvPr id="67" name="직사각형 66">
            <a:extLst>
              <a:ext uri="{FF2B5EF4-FFF2-40B4-BE49-F238E27FC236}">
                <a16:creationId xmlns:a16="http://schemas.microsoft.com/office/drawing/2014/main" id="{5C6794D9-9359-4B4F-BD72-C94F61FC86FE}"/>
              </a:ext>
            </a:extLst>
          </p:cNvPr>
          <p:cNvSpPr/>
          <p:nvPr/>
        </p:nvSpPr>
        <p:spPr>
          <a:xfrm>
            <a:off x="3335841" y="342275"/>
            <a:ext cx="20890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분석배경  개요  </a:t>
            </a:r>
            <a:r>
              <a:rPr lang="ko-KR" altLang="en-US" sz="1200" b="1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분석과정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결과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73A92E-43EA-4A6D-B1ED-9B418EDD4111}"/>
              </a:ext>
            </a:extLst>
          </p:cNvPr>
          <p:cNvSpPr/>
          <p:nvPr/>
        </p:nvSpPr>
        <p:spPr>
          <a:xfrm>
            <a:off x="553882" y="199070"/>
            <a:ext cx="2697317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 </a:t>
            </a:r>
            <a:r>
              <a:rPr lang="en-US" altLang="ko-KR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 </a:t>
            </a:r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작업과정</a:t>
            </a:r>
            <a:r>
              <a:rPr lang="en-US" altLang="ko-KR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2667" b="1" dirty="0">
              <a:solidFill>
                <a:srgbClr val="08335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8CBA1BF-9438-4BA7-86D1-19EB36AE5379}"/>
              </a:ext>
            </a:extLst>
          </p:cNvPr>
          <p:cNvSpPr/>
          <p:nvPr/>
        </p:nvSpPr>
        <p:spPr>
          <a:xfrm>
            <a:off x="5684033" y="2324475"/>
            <a:ext cx="1991668" cy="1386543"/>
          </a:xfrm>
          <a:prstGeom prst="rightArrow">
            <a:avLst/>
          </a:prstGeom>
          <a:solidFill>
            <a:srgbClr val="BEC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7BC6F7-6592-4CE3-AC4D-E612D886D97B}"/>
              </a:ext>
            </a:extLst>
          </p:cNvPr>
          <p:cNvSpPr txBox="1"/>
          <p:nvPr/>
        </p:nvSpPr>
        <p:spPr>
          <a:xfrm>
            <a:off x="839271" y="1748463"/>
            <a:ext cx="175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컬럼 재범주화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363068" y="1040649"/>
            <a:ext cx="3803265" cy="5566554"/>
            <a:chOff x="8363068" y="1040649"/>
            <a:chExt cx="3803265" cy="556655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54DD18-E31B-48F7-B5C2-F52BF7018F9B}"/>
                </a:ext>
              </a:extLst>
            </p:cNvPr>
            <p:cNvSpPr txBox="1"/>
            <p:nvPr/>
          </p:nvSpPr>
          <p:spPr>
            <a:xfrm>
              <a:off x="8363068" y="1631998"/>
              <a:ext cx="3803265" cy="341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FF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200" dirty="0">
                  <a:solidFill>
                    <a:srgbClr val="FF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타 데이터 사용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(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어린이보호구역 위치 데이터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)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8363068" y="1040649"/>
              <a:ext cx="3503505" cy="5566554"/>
              <a:chOff x="8363068" y="1040649"/>
              <a:chExt cx="3503505" cy="5566554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BCBDEB5D-9C89-44FA-85F2-0F58829BF8C8}"/>
                  </a:ext>
                </a:extLst>
              </p:cNvPr>
              <p:cNvSpPr/>
              <p:nvPr/>
            </p:nvSpPr>
            <p:spPr>
              <a:xfrm>
                <a:off x="8363068" y="1040649"/>
                <a:ext cx="2817345" cy="602203"/>
              </a:xfrm>
              <a:prstGeom prst="roundRect">
                <a:avLst/>
              </a:prstGeom>
              <a:solidFill>
                <a:srgbClr val="DEE1E3"/>
              </a:solidFill>
              <a:ln w="222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rgbClr val="333F5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유치원</a:t>
                </a:r>
                <a:r>
                  <a:rPr lang="en-US" altLang="ko-KR" sz="1600" b="1" dirty="0">
                    <a:solidFill>
                      <a:srgbClr val="333F5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1600" b="1" dirty="0">
                    <a:solidFill>
                      <a:srgbClr val="333F5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어린이집</a:t>
                </a:r>
                <a:r>
                  <a:rPr lang="en-US" altLang="ko-KR" sz="1600" b="1" dirty="0">
                    <a:solidFill>
                      <a:srgbClr val="333F5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1600" b="1" dirty="0">
                    <a:solidFill>
                      <a:srgbClr val="333F5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초등학교</a:t>
                </a: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469336A7-2A26-4B02-80F8-F6E111FF14A3}"/>
                  </a:ext>
                </a:extLst>
              </p:cNvPr>
              <p:cNvSpPr/>
              <p:nvPr/>
            </p:nvSpPr>
            <p:spPr>
              <a:xfrm>
                <a:off x="8363068" y="3322575"/>
                <a:ext cx="2817345" cy="602203"/>
              </a:xfrm>
              <a:prstGeom prst="roundRect">
                <a:avLst/>
              </a:prstGeom>
              <a:solidFill>
                <a:srgbClr val="DEE1E3"/>
              </a:solidFill>
              <a:ln w="222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rgbClr val="333F5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농수산</a:t>
                </a:r>
                <a:r>
                  <a:rPr lang="en-US" altLang="ko-KR" sz="1600" b="1" dirty="0">
                    <a:solidFill>
                      <a:srgbClr val="333F5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1600" b="1" dirty="0">
                    <a:solidFill>
                      <a:srgbClr val="333F5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묘지관련</a:t>
                </a:r>
                <a:r>
                  <a:rPr lang="en-US" altLang="ko-KR" sz="1600" b="1" dirty="0">
                    <a:solidFill>
                      <a:srgbClr val="333F5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1600" b="1" dirty="0">
                    <a:solidFill>
                      <a:srgbClr val="333F5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관광 시설</a:t>
                </a:r>
              </a:p>
            </p:txBody>
          </p:sp>
          <p:grpSp>
            <p:nvGrpSpPr>
              <p:cNvPr id="3" name="그룹 2"/>
              <p:cNvGrpSpPr/>
              <p:nvPr/>
            </p:nvGrpSpPr>
            <p:grpSpPr>
              <a:xfrm>
                <a:off x="8363068" y="5642134"/>
                <a:ext cx="3503505" cy="965069"/>
                <a:chOff x="8363068" y="3370779"/>
                <a:chExt cx="3503505" cy="965069"/>
              </a:xfrm>
            </p:grpSpPr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6D83B923-D450-4275-AB4E-5A37C262F754}"/>
                    </a:ext>
                  </a:extLst>
                </p:cNvPr>
                <p:cNvSpPr/>
                <p:nvPr/>
              </p:nvSpPr>
              <p:spPr>
                <a:xfrm>
                  <a:off x="8363068" y="3370779"/>
                  <a:ext cx="2817345" cy="602203"/>
                </a:xfrm>
                <a:prstGeom prst="roundRect">
                  <a:avLst/>
                </a:prstGeom>
                <a:solidFill>
                  <a:srgbClr val="DEE1E3"/>
                </a:solidFill>
                <a:ln w="222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b="1" dirty="0">
                      <a:solidFill>
                        <a:srgbClr val="333F50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음식점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EA3A40A-A7BA-421A-A4B8-A94EA83016A6}"/>
                    </a:ext>
                  </a:extLst>
                </p:cNvPr>
                <p:cNvSpPr txBox="1"/>
                <p:nvPr/>
              </p:nvSpPr>
              <p:spPr>
                <a:xfrm>
                  <a:off x="8363068" y="3966516"/>
                  <a:ext cx="35035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200" dirty="0">
                      <a:solidFill>
                        <a:srgbClr val="FF0000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1200" dirty="0">
                      <a:solidFill>
                        <a:srgbClr val="FF0000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타 시설과 속성이 상이하여 별도 컬럼으로 구분 </a:t>
                  </a: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D8205E-20AD-48D2-B124-F95EE7D8165C}"/>
                  </a:ext>
                </a:extLst>
              </p:cNvPr>
              <p:cNvSpPr txBox="1"/>
              <p:nvPr/>
            </p:nvSpPr>
            <p:spPr>
              <a:xfrm>
                <a:off x="8363068" y="3837458"/>
                <a:ext cx="3503505" cy="341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FF000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데이터 수 적은 장소 제외</a:t>
                </a:r>
              </a:p>
            </p:txBody>
          </p:sp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9EB69D1C-1973-492F-946D-D069C2FABA91}"/>
                  </a:ext>
                </a:extLst>
              </p:cNvPr>
              <p:cNvSpPr/>
              <p:nvPr/>
            </p:nvSpPr>
            <p:spPr>
              <a:xfrm>
                <a:off x="8363068" y="4444194"/>
                <a:ext cx="2817345" cy="602203"/>
              </a:xfrm>
              <a:prstGeom prst="roundRect">
                <a:avLst/>
              </a:prstGeom>
              <a:solidFill>
                <a:srgbClr val="DEE1E3"/>
              </a:solidFill>
              <a:ln w="222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rgbClr val="333F5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전화국</a:t>
                </a:r>
                <a:r>
                  <a:rPr lang="en-US" altLang="ko-KR" sz="1600" b="1" dirty="0">
                    <a:solidFill>
                      <a:srgbClr val="333F5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1600" b="1" dirty="0">
                    <a:solidFill>
                      <a:srgbClr val="333F5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통신소 등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6EDC1D9-07D7-489B-AAD3-B32E458DF59D}"/>
                  </a:ext>
                </a:extLst>
              </p:cNvPr>
              <p:cNvSpPr txBox="1"/>
              <p:nvPr/>
            </p:nvSpPr>
            <p:spPr>
              <a:xfrm>
                <a:off x="8363068" y="5039931"/>
                <a:ext cx="3503505" cy="341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FF000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sym typeface="Wingdings" panose="05000000000000000000" pitchFamily="2" charset="2"/>
                  </a:rPr>
                  <a:t>일반인 출입 제한된 장소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제외</a:t>
                </a:r>
              </a:p>
            </p:txBody>
          </p:sp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AC38E1BB-0792-441E-A7DB-6562DC14969B}"/>
                  </a:ext>
                </a:extLst>
              </p:cNvPr>
              <p:cNvSpPr/>
              <p:nvPr/>
            </p:nvSpPr>
            <p:spPr>
              <a:xfrm>
                <a:off x="8363068" y="2207314"/>
                <a:ext cx="2817345" cy="602203"/>
              </a:xfrm>
              <a:prstGeom prst="roundRect">
                <a:avLst/>
              </a:prstGeom>
              <a:solidFill>
                <a:srgbClr val="DEE1E3"/>
              </a:solidFill>
              <a:ln w="222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rgbClr val="333F5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주차장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8B9E20-340D-4E8A-ACE5-DBCBF28C4B5B}"/>
                  </a:ext>
                </a:extLst>
              </p:cNvPr>
              <p:cNvSpPr txBox="1"/>
              <p:nvPr/>
            </p:nvSpPr>
            <p:spPr>
              <a:xfrm>
                <a:off x="8363068" y="2744968"/>
                <a:ext cx="3503505" cy="341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FF000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1200" dirty="0">
                    <a:solidFill>
                      <a:srgbClr val="FF000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타 데이터 사용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주차장위치데이터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)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B1D736-8B82-4D6C-810E-4771822317CA}"/>
              </a:ext>
            </a:extLst>
          </p:cNvPr>
          <p:cNvSpPr/>
          <p:nvPr/>
        </p:nvSpPr>
        <p:spPr>
          <a:xfrm>
            <a:off x="806573" y="1820111"/>
            <a:ext cx="45719" cy="1790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33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8942" y="1"/>
            <a:ext cx="12192000" cy="6874691"/>
          </a:xfrm>
          <a:prstGeom prst="rect">
            <a:avLst/>
          </a:prstGeom>
          <a:solidFill>
            <a:srgbClr val="EC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CB22B739-7DAD-441C-AEA8-D82A1CC5AC1C}"/>
              </a:ext>
            </a:extLst>
          </p:cNvPr>
          <p:cNvSpPr/>
          <p:nvPr/>
        </p:nvSpPr>
        <p:spPr>
          <a:xfrm>
            <a:off x="4757659" y="2676484"/>
            <a:ext cx="496511" cy="720205"/>
          </a:xfrm>
          <a:prstGeom prst="chevron">
            <a:avLst/>
          </a:prstGeom>
          <a:solidFill>
            <a:srgbClr val="0F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15" name="그룹 1015"/>
          <p:cNvGrpSpPr/>
          <p:nvPr/>
        </p:nvGrpSpPr>
        <p:grpSpPr>
          <a:xfrm>
            <a:off x="1135609" y="753493"/>
            <a:ext cx="10381183" cy="13971"/>
            <a:chOff x="1703413" y="1130239"/>
            <a:chExt cx="15571775" cy="2095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703413" y="1130239"/>
              <a:ext cx="15571775" cy="209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53883" y="728732"/>
            <a:ext cx="2697317" cy="38732"/>
            <a:chOff x="1010526" y="1093098"/>
            <a:chExt cx="1906767" cy="9523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10526" y="1093098"/>
              <a:ext cx="1906767" cy="95238"/>
            </a:xfrm>
            <a:prstGeom prst="rect">
              <a:avLst/>
            </a:prstGeom>
          </p:spPr>
        </p:pic>
      </p:grpSp>
      <p:sp>
        <p:nvSpPr>
          <p:cNvPr id="54" name="직사각형 53"/>
          <p:cNvSpPr/>
          <p:nvPr/>
        </p:nvSpPr>
        <p:spPr>
          <a:xfrm>
            <a:off x="553882" y="199070"/>
            <a:ext cx="2697317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 </a:t>
            </a:r>
            <a:r>
              <a:rPr lang="en-US" altLang="ko-KR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 </a:t>
            </a:r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작업과정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335841" y="342275"/>
            <a:ext cx="20890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분석배경  개요  </a:t>
            </a:r>
            <a:r>
              <a:rPr lang="ko-KR" altLang="en-US" sz="1200" b="1" dirty="0" err="1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분석과정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결론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D5443C-F2F3-4FD4-8457-97D45423C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8" t="18148" r="5894" b="5184"/>
          <a:stretch/>
        </p:blipFill>
        <p:spPr bwMode="auto">
          <a:xfrm>
            <a:off x="5673328" y="1645852"/>
            <a:ext cx="5843464" cy="416491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D53F94-A0ED-4F5E-84FA-D2DAC9213E12}"/>
              </a:ext>
            </a:extLst>
          </p:cNvPr>
          <p:cNvGrpSpPr/>
          <p:nvPr/>
        </p:nvGrpSpPr>
        <p:grpSpPr>
          <a:xfrm>
            <a:off x="477987" y="1069733"/>
            <a:ext cx="4667541" cy="5482181"/>
            <a:chOff x="477987" y="1255272"/>
            <a:chExt cx="4667541" cy="548218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873A947-1132-422E-9AEE-4917C4179A04}"/>
                </a:ext>
              </a:extLst>
            </p:cNvPr>
            <p:cNvGrpSpPr/>
            <p:nvPr/>
          </p:nvGrpSpPr>
          <p:grpSpPr>
            <a:xfrm>
              <a:off x="795662" y="1255272"/>
              <a:ext cx="1885914" cy="400110"/>
              <a:chOff x="2473257" y="1079320"/>
              <a:chExt cx="1885914" cy="40011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4C075B-743E-4C96-9E9E-765C659D3293}"/>
                  </a:ext>
                </a:extLst>
              </p:cNvPr>
              <p:cNvSpPr txBox="1"/>
              <p:nvPr/>
            </p:nvSpPr>
            <p:spPr>
              <a:xfrm>
                <a:off x="2600913" y="1079320"/>
                <a:ext cx="17582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tx2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Step 2</a:t>
                </a:r>
                <a:endParaRPr lang="ko-KR" altLang="en-US" sz="2000" dirty="0">
                  <a:solidFill>
                    <a:schemeClr val="tx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B073C34-FFF7-4B11-9678-8553F9FBD3B3}"/>
                  </a:ext>
                </a:extLst>
              </p:cNvPr>
              <p:cNvSpPr/>
              <p:nvPr/>
            </p:nvSpPr>
            <p:spPr>
              <a:xfrm>
                <a:off x="2473257" y="1124733"/>
                <a:ext cx="124239" cy="30928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8CF9E45-02BA-4507-AAF7-9A85F5129C73}"/>
                </a:ext>
              </a:extLst>
            </p:cNvPr>
            <p:cNvGrpSpPr/>
            <p:nvPr/>
          </p:nvGrpSpPr>
          <p:grpSpPr>
            <a:xfrm>
              <a:off x="727715" y="1831391"/>
              <a:ext cx="3610786" cy="2500484"/>
              <a:chOff x="727715" y="2168337"/>
              <a:chExt cx="3610786" cy="250048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F3415FCE-A802-4830-9B34-CA2FAE3AB208}"/>
                  </a:ext>
                </a:extLst>
              </p:cNvPr>
              <p:cNvSpPr/>
              <p:nvPr/>
            </p:nvSpPr>
            <p:spPr>
              <a:xfrm>
                <a:off x="727715" y="2168337"/>
                <a:ext cx="3610786" cy="2500484"/>
              </a:xfrm>
              <a:prstGeom prst="roundRect">
                <a:avLst>
                  <a:gd name="adj" fmla="val 1409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50800" dir="5400000" algn="ctr" rotWithShape="0">
                  <a:schemeClr val="bg1">
                    <a:lumMod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EC9706F-196A-4749-BC83-4DD6DB291167}"/>
                  </a:ext>
                </a:extLst>
              </p:cNvPr>
              <p:cNvSpPr/>
              <p:nvPr/>
            </p:nvSpPr>
            <p:spPr>
              <a:xfrm>
                <a:off x="928708" y="2543432"/>
                <a:ext cx="3208799" cy="1661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>
                        <a:lumMod val="50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정제된 시설 위치 데이터</a:t>
                </a:r>
                <a:endParaRPr lang="en-US" altLang="ko-KR" sz="2000" b="1" dirty="0">
                  <a:solidFill>
                    <a:schemeClr val="bg1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400" b="1" dirty="0">
                    <a:solidFill>
                      <a:srgbClr val="083358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각 시설 컬럼 별</a:t>
                </a:r>
                <a:endParaRPr lang="en-US" altLang="ko-KR" sz="2400" b="1" dirty="0">
                  <a:solidFill>
                    <a:srgbClr val="0833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400" b="1" dirty="0">
                    <a:solidFill>
                      <a:srgbClr val="083358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다중고리 버퍼 생성</a:t>
                </a:r>
                <a:r>
                  <a:rPr lang="en-US" altLang="ko-KR" sz="2400" b="1" dirty="0">
                    <a:solidFill>
                      <a:srgbClr val="083358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(X)</a:t>
                </a:r>
                <a:endParaRPr lang="ko-KR" altLang="en-US" sz="2400" b="1" dirty="0">
                  <a:solidFill>
                    <a:srgbClr val="0833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81F4891-3744-4C43-8E10-451A7BA3BFAB}"/>
                </a:ext>
              </a:extLst>
            </p:cNvPr>
            <p:cNvGrpSpPr/>
            <p:nvPr/>
          </p:nvGrpSpPr>
          <p:grpSpPr>
            <a:xfrm>
              <a:off x="477987" y="4385371"/>
              <a:ext cx="4667541" cy="2352082"/>
              <a:chOff x="477987" y="4386296"/>
              <a:chExt cx="4667541" cy="235208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9D30F21-F9FB-43FD-A361-C5E7E27653B1}"/>
                  </a:ext>
                </a:extLst>
              </p:cNvPr>
              <p:cNvGrpSpPr/>
              <p:nvPr/>
            </p:nvGrpSpPr>
            <p:grpSpPr>
              <a:xfrm>
                <a:off x="507508" y="4747431"/>
                <a:ext cx="4638020" cy="1990947"/>
                <a:chOff x="507508" y="4747431"/>
                <a:chExt cx="4348135" cy="1990947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6DED135F-7B2D-4713-83E3-D6FCDD257BD7}"/>
                    </a:ext>
                  </a:extLst>
                </p:cNvPr>
                <p:cNvSpPr/>
                <p:nvPr/>
              </p:nvSpPr>
              <p:spPr>
                <a:xfrm>
                  <a:off x="507508" y="4747431"/>
                  <a:ext cx="4348135" cy="415156"/>
                </a:xfrm>
                <a:prstGeom prst="rect">
                  <a:avLst/>
                </a:prstGeom>
                <a:solidFill>
                  <a:schemeClr val="tx2">
                    <a:alpha val="6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고정형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CCTV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관측 범위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(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반경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100m)</a:t>
                  </a:r>
                  <a:endParaRPr lang="ko-KR" altLang="en-US" sz="16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D853FA77-FEB3-443B-9981-35DB47436A6D}"/>
                    </a:ext>
                  </a:extLst>
                </p:cNvPr>
                <p:cNvSpPr/>
                <p:nvPr/>
              </p:nvSpPr>
              <p:spPr>
                <a:xfrm>
                  <a:off x="507508" y="5554921"/>
                  <a:ext cx="4348135" cy="415156"/>
                </a:xfrm>
                <a:prstGeom prst="rect">
                  <a:avLst/>
                </a:prstGeom>
                <a:solidFill>
                  <a:schemeClr val="tx2">
                    <a:alpha val="6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주차 후 목적지까지의 도보이동 평균거리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(400m)</a:t>
                  </a:r>
                  <a:endParaRPr lang="ko-KR" altLang="en-US" sz="16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2F87E0BB-0BDB-42A7-8663-DCD3B00C005A}"/>
                    </a:ext>
                  </a:extLst>
                </p:cNvPr>
                <p:cNvSpPr/>
                <p:nvPr/>
              </p:nvSpPr>
              <p:spPr>
                <a:xfrm>
                  <a:off x="507508" y="6323222"/>
                  <a:ext cx="4348135" cy="415156"/>
                </a:xfrm>
                <a:prstGeom prst="rect">
                  <a:avLst/>
                </a:prstGeom>
                <a:solidFill>
                  <a:schemeClr val="tx2">
                    <a:alpha val="6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서울시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1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차 역세권의 도보이동 기준거리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(250m)</a:t>
                  </a:r>
                  <a:endParaRPr lang="ko-KR" altLang="en-US" sz="1600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5EED7C6-352C-4D77-A2A4-32372C0B9DD3}"/>
                  </a:ext>
                </a:extLst>
              </p:cNvPr>
              <p:cNvSpPr txBox="1"/>
              <p:nvPr/>
            </p:nvSpPr>
            <p:spPr>
              <a:xfrm>
                <a:off x="477987" y="4386296"/>
                <a:ext cx="1240359" cy="384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FF000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CCTV 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버퍼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B175EEA-0F96-4BA2-9CA3-014BB87716E3}"/>
                  </a:ext>
                </a:extLst>
              </p:cNvPr>
              <p:cNvSpPr txBox="1"/>
              <p:nvPr/>
            </p:nvSpPr>
            <p:spPr>
              <a:xfrm>
                <a:off x="477987" y="5205534"/>
                <a:ext cx="1240359" cy="384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rgbClr val="FF000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주차장</a:t>
                </a:r>
                <a:r>
                  <a:rPr lang="en-US" altLang="ko-KR" sz="1400" b="1" dirty="0">
                    <a:solidFill>
                      <a:srgbClr val="FF000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버퍼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49B90B3-214F-495F-9C85-BA98DEDF9D58}"/>
                  </a:ext>
                </a:extLst>
              </p:cNvPr>
              <p:cNvSpPr txBox="1"/>
              <p:nvPr/>
            </p:nvSpPr>
            <p:spPr>
              <a:xfrm>
                <a:off x="477987" y="5948315"/>
                <a:ext cx="1602604" cy="384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rgbClr val="FF000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그 외 시설</a:t>
                </a:r>
                <a:r>
                  <a:rPr lang="en-US" altLang="ko-KR" sz="1400" b="1" dirty="0">
                    <a:solidFill>
                      <a:srgbClr val="FF000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버퍼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857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그룹 1015"/>
          <p:cNvGrpSpPr/>
          <p:nvPr/>
        </p:nvGrpSpPr>
        <p:grpSpPr>
          <a:xfrm>
            <a:off x="1135609" y="753493"/>
            <a:ext cx="10381183" cy="13971"/>
            <a:chOff x="1703413" y="1130239"/>
            <a:chExt cx="15571775" cy="2095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703413" y="1130239"/>
              <a:ext cx="15571775" cy="209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53883" y="728732"/>
            <a:ext cx="2697317" cy="38732"/>
            <a:chOff x="1010526" y="1093098"/>
            <a:chExt cx="1906767" cy="9523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10526" y="1093098"/>
              <a:ext cx="1906767" cy="95238"/>
            </a:xfrm>
            <a:prstGeom prst="rect">
              <a:avLst/>
            </a:prstGeom>
          </p:spPr>
        </p:pic>
      </p:grpSp>
      <p:sp>
        <p:nvSpPr>
          <p:cNvPr id="54" name="직사각형 53"/>
          <p:cNvSpPr/>
          <p:nvPr/>
        </p:nvSpPr>
        <p:spPr>
          <a:xfrm>
            <a:off x="553882" y="199070"/>
            <a:ext cx="2697317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 </a:t>
            </a:r>
            <a:r>
              <a:rPr lang="en-US" altLang="ko-KR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 </a:t>
            </a:r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작업과정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335841" y="342275"/>
            <a:ext cx="20890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분석배경  개요  </a:t>
            </a:r>
            <a:r>
              <a:rPr lang="ko-KR" altLang="en-US" sz="1200" b="1" dirty="0" err="1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분석과정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결론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873A947-1132-422E-9AEE-4917C4179A04}"/>
              </a:ext>
            </a:extLst>
          </p:cNvPr>
          <p:cNvGrpSpPr/>
          <p:nvPr/>
        </p:nvGrpSpPr>
        <p:grpSpPr>
          <a:xfrm>
            <a:off x="1100877" y="869669"/>
            <a:ext cx="1885914" cy="400110"/>
            <a:chOff x="2473257" y="1079320"/>
            <a:chExt cx="1885914" cy="4001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4C075B-743E-4C96-9E9E-765C659D3293}"/>
                </a:ext>
              </a:extLst>
            </p:cNvPr>
            <p:cNvSpPr txBox="1"/>
            <p:nvPr/>
          </p:nvSpPr>
          <p:spPr>
            <a:xfrm>
              <a:off x="2600913" y="1079320"/>
              <a:ext cx="17582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Step 3,4</a:t>
              </a:r>
              <a:endParaRPr lang="ko-KR" altLang="en-US" sz="2000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B073C34-FFF7-4B11-9678-8553F9FBD3B3}"/>
                </a:ext>
              </a:extLst>
            </p:cNvPr>
            <p:cNvSpPr/>
            <p:nvPr/>
          </p:nvSpPr>
          <p:spPr>
            <a:xfrm>
              <a:off x="2473257" y="1124733"/>
              <a:ext cx="124239" cy="309284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514061" y="1371983"/>
            <a:ext cx="9524316" cy="5033135"/>
            <a:chOff x="598244" y="1374989"/>
            <a:chExt cx="9756699" cy="5386116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EF2F370-9DC0-4F44-8AED-71DAC395F8D3}"/>
                </a:ext>
              </a:extLst>
            </p:cNvPr>
            <p:cNvSpPr/>
            <p:nvPr/>
          </p:nvSpPr>
          <p:spPr>
            <a:xfrm>
              <a:off x="811504" y="1523087"/>
              <a:ext cx="3977944" cy="2101719"/>
            </a:xfrm>
            <a:prstGeom prst="roundRect">
              <a:avLst>
                <a:gd name="adj" fmla="val 1028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693B51-A12F-46DC-A694-9457D2713049}"/>
                </a:ext>
              </a:extLst>
            </p:cNvPr>
            <p:cNvSpPr txBox="1"/>
            <p:nvPr/>
          </p:nvSpPr>
          <p:spPr>
            <a:xfrm>
              <a:off x="874556" y="2576160"/>
              <a:ext cx="3858322" cy="795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민원신고 지점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에 대하여 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R="0" lvl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중첩된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시설 별 버퍼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의 개수 산정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C4E2DDF-8FD9-4E74-B406-40712CC12B7E}"/>
                </a:ext>
              </a:extLst>
            </p:cNvPr>
            <p:cNvSpPr/>
            <p:nvPr/>
          </p:nvSpPr>
          <p:spPr>
            <a:xfrm>
              <a:off x="598244" y="1536613"/>
              <a:ext cx="4410945" cy="971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0833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민원 신고 지점</a:t>
              </a:r>
              <a:r>
                <a:rPr lang="en-US" altLang="ko-KR" sz="2000" b="1" dirty="0">
                  <a:solidFill>
                    <a:srgbClr val="0833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(Y)</a:t>
              </a:r>
              <a:r>
                <a:rPr lang="ko-KR" altLang="en-US" sz="2000" b="1" dirty="0">
                  <a:solidFill>
                    <a:srgbClr val="0833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파악</a:t>
              </a:r>
              <a:endParaRPr lang="en-US" altLang="ko-KR" sz="2000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0833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+</a:t>
              </a:r>
              <a:r>
                <a:rPr lang="ko-KR" altLang="en-US" sz="2000" b="1" dirty="0">
                  <a:solidFill>
                    <a:srgbClr val="0833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지점별 </a:t>
              </a:r>
              <a:r>
                <a:rPr lang="en-US" altLang="ko-KR" sz="2000" b="1" dirty="0">
                  <a:solidFill>
                    <a:srgbClr val="0833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X</a:t>
              </a:r>
              <a:r>
                <a:rPr lang="ko-KR" altLang="en-US" sz="2000" b="1" dirty="0">
                  <a:solidFill>
                    <a:srgbClr val="0833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의 개수 합산</a:t>
              </a:r>
              <a:endParaRPr lang="en-US" altLang="ko-KR" sz="2000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0" name="사각형: 둥근 모서리 16">
              <a:extLst>
                <a:ext uri="{FF2B5EF4-FFF2-40B4-BE49-F238E27FC236}">
                  <a16:creationId xmlns:a16="http://schemas.microsoft.com/office/drawing/2014/main" id="{D866E4E6-8D3E-432C-A54C-236BCE8D2034}"/>
                </a:ext>
              </a:extLst>
            </p:cNvPr>
            <p:cNvSpPr/>
            <p:nvPr/>
          </p:nvSpPr>
          <p:spPr>
            <a:xfrm>
              <a:off x="6313225" y="1433209"/>
              <a:ext cx="3977944" cy="2235725"/>
            </a:xfrm>
            <a:prstGeom prst="roundRect">
              <a:avLst>
                <a:gd name="adj" fmla="val 1028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6BEAB0-69DE-450C-966A-77164F3A8C95}"/>
                </a:ext>
              </a:extLst>
            </p:cNvPr>
            <p:cNvSpPr txBox="1"/>
            <p:nvPr/>
          </p:nvSpPr>
          <p:spPr>
            <a:xfrm>
              <a:off x="6376277" y="2747382"/>
              <a:ext cx="3858322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행정 경계와 중첩되는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</a:p>
            <a:p>
              <a:pPr marR="0" lvl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250m * 250m </a:t>
              </a:r>
              <a:r>
                <a:rPr kumimoji="0" lang="ko-KR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그리드 영역 </a:t>
              </a:r>
              <a:r>
                <a:rPr kumimoji="0" lang="ko-KR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생성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R="0" lvl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ko-KR" sz="1600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R="0" lvl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741685" y="3923527"/>
              <a:ext cx="9613258" cy="2837578"/>
              <a:chOff x="6104942" y="911575"/>
              <a:chExt cx="11209890" cy="3255131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329E8B78-0456-429E-9609-2A6CFB342BE5}"/>
                  </a:ext>
                </a:extLst>
              </p:cNvPr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07" t="17291" r="3251" b="2769"/>
              <a:stretch/>
            </p:blipFill>
            <p:spPr bwMode="auto">
              <a:xfrm>
                <a:off x="6104942" y="911575"/>
                <a:ext cx="4801455" cy="325513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BC621917-A1FD-4D8B-9254-E7197875F6E2}"/>
                  </a:ext>
                </a:extLst>
              </p:cNvPr>
              <p:cNvPicPr/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363" t="19231" r="3177" b="3408"/>
              <a:stretch/>
            </p:blipFill>
            <p:spPr bwMode="auto">
              <a:xfrm>
                <a:off x="12527472" y="948849"/>
                <a:ext cx="4787360" cy="321785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2501B2C-18C1-4C58-9452-E1BDB361B493}"/>
                </a:ext>
              </a:extLst>
            </p:cNvPr>
            <p:cNvSpPr/>
            <p:nvPr/>
          </p:nvSpPr>
          <p:spPr>
            <a:xfrm>
              <a:off x="6778084" y="1374989"/>
              <a:ext cx="2915340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0833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강남구 지도 위에 </a:t>
              </a:r>
              <a:endParaRPr lang="en-US" altLang="ko-KR" sz="2000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0833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그리드 영역 생성</a:t>
              </a:r>
              <a:endParaRPr lang="en-US" altLang="ko-KR" sz="2000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0833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+ Y, X </a:t>
              </a:r>
              <a:r>
                <a:rPr lang="ko-KR" altLang="en-US" b="1" dirty="0">
                  <a:solidFill>
                    <a:srgbClr val="0833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버퍼 개수 합산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248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그룹 1015"/>
          <p:cNvGrpSpPr/>
          <p:nvPr/>
        </p:nvGrpSpPr>
        <p:grpSpPr>
          <a:xfrm>
            <a:off x="1135609" y="753493"/>
            <a:ext cx="10381183" cy="13971"/>
            <a:chOff x="1703413" y="1130239"/>
            <a:chExt cx="15571775" cy="2095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703413" y="1130239"/>
              <a:ext cx="15571775" cy="209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53883" y="728732"/>
            <a:ext cx="2697317" cy="38732"/>
            <a:chOff x="1010526" y="1093098"/>
            <a:chExt cx="1906767" cy="9523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10526" y="1093098"/>
              <a:ext cx="1906767" cy="95238"/>
            </a:xfrm>
            <a:prstGeom prst="rect">
              <a:avLst/>
            </a:prstGeom>
          </p:spPr>
        </p:pic>
      </p:grpSp>
      <p:sp>
        <p:nvSpPr>
          <p:cNvPr id="54" name="직사각형 53"/>
          <p:cNvSpPr/>
          <p:nvPr/>
        </p:nvSpPr>
        <p:spPr>
          <a:xfrm>
            <a:off x="553882" y="199070"/>
            <a:ext cx="2697317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 </a:t>
            </a:r>
            <a:r>
              <a:rPr lang="en-US" altLang="ko-KR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 </a:t>
            </a:r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작업과정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335841" y="342275"/>
            <a:ext cx="20890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분석배경  개요  </a:t>
            </a:r>
            <a:r>
              <a:rPr lang="ko-KR" altLang="en-US" sz="1200" b="1" dirty="0" err="1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분석과정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결론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873A947-1132-422E-9AEE-4917C4179A04}"/>
              </a:ext>
            </a:extLst>
          </p:cNvPr>
          <p:cNvGrpSpPr/>
          <p:nvPr/>
        </p:nvGrpSpPr>
        <p:grpSpPr>
          <a:xfrm>
            <a:off x="795662" y="1592218"/>
            <a:ext cx="1885914" cy="400110"/>
            <a:chOff x="2473257" y="1079320"/>
            <a:chExt cx="1885914" cy="4001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4C075B-743E-4C96-9E9E-765C659D3293}"/>
                </a:ext>
              </a:extLst>
            </p:cNvPr>
            <p:cNvSpPr txBox="1"/>
            <p:nvPr/>
          </p:nvSpPr>
          <p:spPr>
            <a:xfrm>
              <a:off x="2600913" y="1079320"/>
              <a:ext cx="17582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Step 5</a:t>
              </a:r>
              <a:endParaRPr lang="ko-KR" altLang="en-US" sz="2000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B073C34-FFF7-4B11-9678-8553F9FBD3B3}"/>
                </a:ext>
              </a:extLst>
            </p:cNvPr>
            <p:cNvSpPr/>
            <p:nvPr/>
          </p:nvSpPr>
          <p:spPr>
            <a:xfrm>
              <a:off x="2473257" y="1124733"/>
              <a:ext cx="124239" cy="309284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76103" y="2302256"/>
            <a:ext cx="4410945" cy="2520330"/>
            <a:chOff x="289788" y="2213749"/>
            <a:chExt cx="4410945" cy="2058665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43F176A-363D-43A8-B5CC-87A0D0F988E1}"/>
                </a:ext>
              </a:extLst>
            </p:cNvPr>
            <p:cNvSpPr/>
            <p:nvPr/>
          </p:nvSpPr>
          <p:spPr>
            <a:xfrm>
              <a:off x="506289" y="2213749"/>
              <a:ext cx="3977944" cy="2058665"/>
            </a:xfrm>
            <a:prstGeom prst="roundRect">
              <a:avLst>
                <a:gd name="adj" fmla="val 1028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03CD5F2-8B65-427B-92BF-EF0F7C87F5E9}"/>
                </a:ext>
              </a:extLst>
            </p:cNvPr>
            <p:cNvSpPr/>
            <p:nvPr/>
          </p:nvSpPr>
          <p:spPr>
            <a:xfrm>
              <a:off x="289788" y="2718838"/>
              <a:ext cx="4410945" cy="980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0833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민원 신고건수를 예측하는</a:t>
              </a:r>
              <a:endParaRPr lang="en-US" altLang="ko-KR" sz="2400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0833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최적 모델 개발</a:t>
              </a:r>
            </a:p>
          </p:txBody>
        </p:sp>
      </p:grpSp>
      <p:sp>
        <p:nvSpPr>
          <p:cNvPr id="34" name="화살표: 갈매기형 수장 21">
            <a:extLst>
              <a:ext uri="{FF2B5EF4-FFF2-40B4-BE49-F238E27FC236}">
                <a16:creationId xmlns:a16="http://schemas.microsoft.com/office/drawing/2014/main" id="{CB22B739-7DAD-441C-AEA8-D82A1CC5AC1C}"/>
              </a:ext>
            </a:extLst>
          </p:cNvPr>
          <p:cNvSpPr/>
          <p:nvPr/>
        </p:nvSpPr>
        <p:spPr>
          <a:xfrm>
            <a:off x="5103549" y="3165847"/>
            <a:ext cx="496511" cy="720205"/>
          </a:xfrm>
          <a:prstGeom prst="chevron">
            <a:avLst/>
          </a:prstGeom>
          <a:solidFill>
            <a:srgbClr val="0F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FEF05D-393E-470F-A787-A6656B890461}"/>
              </a:ext>
            </a:extLst>
          </p:cNvPr>
          <p:cNvSpPr/>
          <p:nvPr/>
        </p:nvSpPr>
        <p:spPr>
          <a:xfrm>
            <a:off x="9265153" y="2424753"/>
            <a:ext cx="2194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R^2 = 0.85</a:t>
            </a:r>
            <a:endParaRPr lang="ko-KR" altLang="ko-KR" sz="2400" dirty="0"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9311C5-0312-4EEA-8FCF-AC0E4CC762BD}"/>
              </a:ext>
            </a:extLst>
          </p:cNvPr>
          <p:cNvSpPr/>
          <p:nvPr/>
        </p:nvSpPr>
        <p:spPr>
          <a:xfrm>
            <a:off x="9265153" y="3301801"/>
            <a:ext cx="27912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R^2 = 0.6198</a:t>
            </a:r>
            <a:endParaRPr lang="ko-KR" altLang="ko-KR" sz="2400" dirty="0"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A0ED873-F5A0-491D-AE34-AAC03D55D230}"/>
              </a:ext>
            </a:extLst>
          </p:cNvPr>
          <p:cNvSpPr/>
          <p:nvPr/>
        </p:nvSpPr>
        <p:spPr>
          <a:xfrm>
            <a:off x="9265153" y="4187973"/>
            <a:ext cx="27912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R^2 =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 0.9985</a:t>
            </a:r>
            <a:endParaRPr lang="ko-KR" altLang="ko-KR" sz="2400" b="1" dirty="0">
              <a:solidFill>
                <a:srgbClr val="FF000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816561" y="2302256"/>
            <a:ext cx="3303447" cy="2447858"/>
            <a:chOff x="5763055" y="2796079"/>
            <a:chExt cx="3303447" cy="1866659"/>
          </a:xfrm>
        </p:grpSpPr>
        <p:sp>
          <p:nvSpPr>
            <p:cNvPr id="36" name="오각형 11">
              <a:extLst>
                <a:ext uri="{FF2B5EF4-FFF2-40B4-BE49-F238E27FC236}">
                  <a16:creationId xmlns:a16="http://schemas.microsoft.com/office/drawing/2014/main" id="{0102E035-224A-4776-8074-131C7858AE89}"/>
                </a:ext>
              </a:extLst>
            </p:cNvPr>
            <p:cNvSpPr/>
            <p:nvPr/>
          </p:nvSpPr>
          <p:spPr>
            <a:xfrm>
              <a:off x="5763055" y="2796079"/>
              <a:ext cx="3291349" cy="538877"/>
            </a:xfrm>
            <a:prstGeom prst="roundRect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RF</a:t>
              </a:r>
              <a:endParaRPr lang="ko-KR" altLang="en-US" sz="2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7" name="오각형 11">
              <a:extLst>
                <a:ext uri="{FF2B5EF4-FFF2-40B4-BE49-F238E27FC236}">
                  <a16:creationId xmlns:a16="http://schemas.microsoft.com/office/drawing/2014/main" id="{0102E035-224A-4776-8074-131C7858AE89}"/>
                </a:ext>
              </a:extLst>
            </p:cNvPr>
            <p:cNvSpPr/>
            <p:nvPr/>
          </p:nvSpPr>
          <p:spPr>
            <a:xfrm>
              <a:off x="5763055" y="3464954"/>
              <a:ext cx="3291349" cy="538877"/>
            </a:xfrm>
            <a:prstGeom prst="roundRect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PCA + multiple lm</a:t>
              </a:r>
              <a:endParaRPr lang="ko-KR" altLang="en-US" sz="2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8" name="오각형 11">
              <a:extLst>
                <a:ext uri="{FF2B5EF4-FFF2-40B4-BE49-F238E27FC236}">
                  <a16:creationId xmlns:a16="http://schemas.microsoft.com/office/drawing/2014/main" id="{0102E035-224A-4776-8074-131C7858AE89}"/>
                </a:ext>
              </a:extLst>
            </p:cNvPr>
            <p:cNvSpPr/>
            <p:nvPr/>
          </p:nvSpPr>
          <p:spPr>
            <a:xfrm>
              <a:off x="5763056" y="4123861"/>
              <a:ext cx="3303446" cy="538877"/>
            </a:xfrm>
            <a:prstGeom prst="roundRect">
              <a:avLst/>
            </a:prstGeom>
            <a:solidFill>
              <a:schemeClr val="tx2"/>
            </a:solidFill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공간 회귀 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10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3882" y="199070"/>
            <a:ext cx="10962910" cy="568394"/>
            <a:chOff x="553882" y="199070"/>
            <a:chExt cx="10962910" cy="56839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35609" y="753493"/>
              <a:ext cx="10381183" cy="13971"/>
              <a:chOff x="1703413" y="1130239"/>
              <a:chExt cx="15571775" cy="20956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703413" y="1130239"/>
                <a:ext cx="15571775" cy="2095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553883" y="728732"/>
              <a:ext cx="2697317" cy="38732"/>
              <a:chOff x="1010526" y="1093098"/>
              <a:chExt cx="1906767" cy="95238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010526" y="1093098"/>
                <a:ext cx="1906767" cy="95238"/>
              </a:xfrm>
              <a:prstGeom prst="rect">
                <a:avLst/>
              </a:prstGeom>
            </p:spPr>
          </p:pic>
        </p:grpSp>
        <p:sp>
          <p:nvSpPr>
            <p:cNvPr id="54" name="직사각형 53"/>
            <p:cNvSpPr/>
            <p:nvPr/>
          </p:nvSpPr>
          <p:spPr>
            <a:xfrm>
              <a:off x="553882" y="199070"/>
              <a:ext cx="2697317" cy="5027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667" b="1" dirty="0">
                  <a:solidFill>
                    <a:srgbClr val="0833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모델 </a:t>
              </a:r>
              <a:r>
                <a:rPr lang="en-US" altLang="ko-KR" sz="2667" b="1" dirty="0">
                  <a:solidFill>
                    <a:srgbClr val="0833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 </a:t>
              </a:r>
              <a:r>
                <a:rPr lang="ko-KR" altLang="en-US" sz="2667" b="1" dirty="0">
                  <a:solidFill>
                    <a:srgbClr val="0833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작업과정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335841" y="342275"/>
              <a:ext cx="20890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분석배경  개요  </a:t>
              </a:r>
              <a:r>
                <a:rPr lang="ko-KR" altLang="en-US" sz="1200" b="1" dirty="0" err="1">
                  <a:solidFill>
                    <a:srgbClr val="0F447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분석과정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결과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CE30DA5-62D4-45BE-8852-D50AD7C7E6C6}"/>
              </a:ext>
            </a:extLst>
          </p:cNvPr>
          <p:cNvSpPr txBox="1"/>
          <p:nvPr/>
        </p:nvSpPr>
        <p:spPr>
          <a:xfrm>
            <a:off x="1093039" y="3973811"/>
            <a:ext cx="899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0" name="오각형 11">
            <a:extLst>
              <a:ext uri="{FF2B5EF4-FFF2-40B4-BE49-F238E27FC236}">
                <a16:creationId xmlns:a16="http://schemas.microsoft.com/office/drawing/2014/main" id="{0102E035-224A-4776-8074-131C7858AE89}"/>
              </a:ext>
            </a:extLst>
          </p:cNvPr>
          <p:cNvSpPr/>
          <p:nvPr/>
        </p:nvSpPr>
        <p:spPr>
          <a:xfrm>
            <a:off x="6125441" y="853135"/>
            <a:ext cx="5973077" cy="538877"/>
          </a:xfrm>
          <a:prstGeom prst="roundRect">
            <a:avLst/>
          </a:prstGeom>
          <a:solidFill>
            <a:schemeClr val="tx2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RF</a:t>
            </a:r>
            <a:endParaRPr lang="ko-KR" altLang="en-US" sz="2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125441" y="1474646"/>
            <a:ext cx="656796" cy="31454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125441" y="4675046"/>
            <a:ext cx="656796" cy="18999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832902" y="2739998"/>
            <a:ext cx="1510489" cy="61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32901" y="1471856"/>
            <a:ext cx="2046067" cy="1024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7401476" y="179112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ko-KR" altLang="en-US" b="1" dirty="0"/>
              <a:t>전처리</a:t>
            </a:r>
            <a:endParaRPr lang="ko-KR" altLang="ko-KR" dirty="0"/>
          </a:p>
        </p:txBody>
      </p:sp>
      <p:sp>
        <p:nvSpPr>
          <p:cNvPr id="61" name="직사각형 60"/>
          <p:cNvSpPr/>
          <p:nvPr/>
        </p:nvSpPr>
        <p:spPr>
          <a:xfrm>
            <a:off x="6832901" y="2533604"/>
            <a:ext cx="2046067" cy="1024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7245183" y="2852876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ko-KR" altLang="en-US" b="1" dirty="0"/>
              <a:t>변수 설정</a:t>
            </a:r>
            <a:endParaRPr lang="ko-KR" altLang="ko-KR" dirty="0"/>
          </a:p>
        </p:txBody>
      </p:sp>
      <p:sp>
        <p:nvSpPr>
          <p:cNvPr id="66" name="직사각형 65"/>
          <p:cNvSpPr/>
          <p:nvPr/>
        </p:nvSpPr>
        <p:spPr>
          <a:xfrm>
            <a:off x="6832901" y="3595352"/>
            <a:ext cx="2046067" cy="1024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7245183" y="3914624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ko-KR" altLang="en-US" b="1" dirty="0"/>
              <a:t>모델 훈련</a:t>
            </a:r>
            <a:endParaRPr lang="ko-KR" altLang="ko-KR" dirty="0"/>
          </a:p>
        </p:txBody>
      </p:sp>
      <p:sp>
        <p:nvSpPr>
          <p:cNvPr id="70" name="직사각형 69"/>
          <p:cNvSpPr/>
          <p:nvPr/>
        </p:nvSpPr>
        <p:spPr>
          <a:xfrm>
            <a:off x="6244615" y="1891836"/>
            <a:ext cx="4184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  <a:endParaRPr lang="en-US" altLang="ko-KR" b="1" dirty="0">
              <a:solidFill>
                <a:schemeClr val="bg1"/>
              </a:solidFill>
            </a:endParaRPr>
          </a:p>
          <a:p>
            <a:pPr fontAlgn="t"/>
            <a:r>
              <a:rPr lang="en-US" altLang="ko-KR" b="1" dirty="0">
                <a:solidFill>
                  <a:schemeClr val="bg1"/>
                </a:solidFill>
              </a:rPr>
              <a:t>&amp;</a:t>
            </a:r>
          </a:p>
          <a:p>
            <a:pPr fontAlgn="t"/>
            <a:r>
              <a:rPr lang="ko-KR" altLang="en-US" b="1" dirty="0">
                <a:solidFill>
                  <a:schemeClr val="bg1"/>
                </a:solidFill>
              </a:rPr>
              <a:t>모델</a:t>
            </a:r>
            <a:endParaRPr lang="en-US" altLang="ko-KR" b="1" dirty="0">
              <a:solidFill>
                <a:schemeClr val="bg1"/>
              </a:solidFill>
            </a:endParaRPr>
          </a:p>
          <a:p>
            <a:pPr fontAlgn="t"/>
            <a:r>
              <a:rPr lang="ko-KR" altLang="en-US" b="1" dirty="0">
                <a:solidFill>
                  <a:schemeClr val="bg1"/>
                </a:solidFill>
              </a:rPr>
              <a:t>훈련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236169" y="4760716"/>
            <a:ext cx="4184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ko-KR" altLang="en-US" b="1" dirty="0">
                <a:solidFill>
                  <a:schemeClr val="bg1"/>
                </a:solidFill>
              </a:rPr>
              <a:t>모델</a:t>
            </a:r>
            <a:endParaRPr lang="en-US" altLang="ko-KR" b="1" dirty="0">
              <a:solidFill>
                <a:schemeClr val="bg1"/>
              </a:solidFill>
            </a:endParaRPr>
          </a:p>
          <a:p>
            <a:pPr fontAlgn="t"/>
            <a:r>
              <a:rPr lang="ko-KR" altLang="en-US" b="1" dirty="0">
                <a:solidFill>
                  <a:schemeClr val="bg1"/>
                </a:solidFill>
              </a:rPr>
              <a:t>성능</a:t>
            </a:r>
            <a:endParaRPr lang="en-US" altLang="ko-KR" b="1" dirty="0">
              <a:solidFill>
                <a:schemeClr val="bg1"/>
              </a:solidFill>
            </a:endParaRPr>
          </a:p>
          <a:p>
            <a:pPr fontAlgn="t"/>
            <a:r>
              <a:rPr lang="ko-KR" altLang="en-US" b="1" dirty="0">
                <a:solidFill>
                  <a:schemeClr val="bg1"/>
                </a:solidFill>
              </a:rPr>
              <a:t>평가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832901" y="4694871"/>
            <a:ext cx="2046066" cy="1880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7516891" y="54339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ko-KR" altLang="en-US" b="1" dirty="0"/>
              <a:t>검증</a:t>
            </a:r>
            <a:endParaRPr lang="ko-KR" altLang="ko-KR" dirty="0"/>
          </a:p>
        </p:txBody>
      </p:sp>
      <p:sp>
        <p:nvSpPr>
          <p:cNvPr id="52" name="직사각형 51"/>
          <p:cNvSpPr/>
          <p:nvPr/>
        </p:nvSpPr>
        <p:spPr>
          <a:xfrm>
            <a:off x="8929632" y="1793165"/>
            <a:ext cx="129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결측치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대치</a:t>
            </a:r>
            <a:endParaRPr lang="ko-KR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8929632" y="2678786"/>
            <a:ext cx="32623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X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en-US" altLang="ko-KR" dirty="0"/>
              <a:t>parking, </a:t>
            </a:r>
            <a:r>
              <a:rPr lang="en-US" altLang="ko-KR" dirty="0" err="1"/>
              <a:t>cctv</a:t>
            </a:r>
            <a:r>
              <a:rPr lang="en-US" altLang="ko-KR" dirty="0"/>
              <a:t> </a:t>
            </a:r>
            <a:r>
              <a:rPr lang="ko-KR" altLang="ko-KR" dirty="0"/>
              <a:t>등</a:t>
            </a:r>
            <a:r>
              <a:rPr lang="en-US" altLang="ko-KR" dirty="0"/>
              <a:t> 18</a:t>
            </a:r>
            <a:r>
              <a:rPr lang="ko-KR" altLang="ko-KR" dirty="0"/>
              <a:t>개 변수</a:t>
            </a:r>
            <a:endParaRPr lang="en-US" altLang="ko-KR" dirty="0"/>
          </a:p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Y :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numpo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변수 </a:t>
            </a:r>
            <a:endParaRPr lang="ko-KR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8932778" y="3784581"/>
            <a:ext cx="26625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train set</a:t>
            </a:r>
            <a:r>
              <a:rPr lang="ko-KR" altLang="ko-KR" dirty="0"/>
              <a:t>과</a:t>
            </a:r>
            <a:r>
              <a:rPr lang="en-US" altLang="ko-KR" dirty="0"/>
              <a:t> test set </a:t>
            </a:r>
            <a:r>
              <a:rPr lang="ko-KR" altLang="ko-KR" dirty="0"/>
              <a:t>분리</a:t>
            </a:r>
            <a:endParaRPr lang="en-US" altLang="ko-KR" dirty="0"/>
          </a:p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모델 훈련</a:t>
            </a:r>
            <a:endParaRPr lang="ko-KR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037533" y="5162931"/>
            <a:ext cx="17059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/>
              <a:t>MAE : 8.67</a:t>
            </a:r>
          </a:p>
          <a:p>
            <a:endParaRPr lang="en-US" altLang="ko-KR" sz="2000" dirty="0"/>
          </a:p>
          <a:p>
            <a:r>
              <a:rPr lang="en-US" altLang="ko-KR" sz="2000" dirty="0"/>
              <a:t>RMSE : 28.58</a:t>
            </a:r>
            <a:endParaRPr lang="ko-KR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1" name="오각형 11">
            <a:extLst>
              <a:ext uri="{FF2B5EF4-FFF2-40B4-BE49-F238E27FC236}">
                <a16:creationId xmlns:a16="http://schemas.microsoft.com/office/drawing/2014/main" id="{0102E035-224A-4776-8074-131C7858AE89}"/>
              </a:ext>
            </a:extLst>
          </p:cNvPr>
          <p:cNvSpPr/>
          <p:nvPr/>
        </p:nvSpPr>
        <p:spPr>
          <a:xfrm>
            <a:off x="263661" y="853135"/>
            <a:ext cx="5740064" cy="538877"/>
          </a:xfrm>
          <a:prstGeom prst="roundRect">
            <a:avLst/>
          </a:prstGeom>
          <a:solidFill>
            <a:schemeClr val="tx2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주성분 모형을 활용한 다중회귀분석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263661" y="1471855"/>
            <a:ext cx="5733829" cy="5103159"/>
            <a:chOff x="263661" y="1471856"/>
            <a:chExt cx="5733829" cy="4331450"/>
          </a:xfrm>
        </p:grpSpPr>
        <p:sp>
          <p:nvSpPr>
            <p:cNvPr id="72" name="직사각형 71"/>
            <p:cNvSpPr/>
            <p:nvPr/>
          </p:nvSpPr>
          <p:spPr>
            <a:xfrm>
              <a:off x="3017187" y="2424200"/>
              <a:ext cx="2980303" cy="3477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ko-KR" sz="14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독립변수간</a:t>
              </a:r>
              <a:r>
                <a:rPr lang="ko-KR" altLang="ko-KR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상관성이 높은 것들이 보임</a:t>
              </a:r>
              <a:endParaRPr lang="ko-KR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263661" y="1471856"/>
              <a:ext cx="656796" cy="43314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971121" y="2246189"/>
              <a:ext cx="2046067" cy="6914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420126" y="2383279"/>
              <a:ext cx="1107996" cy="417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t"/>
              <a:r>
                <a:rPr lang="ko-KR" altLang="ko-KR" b="1" dirty="0"/>
                <a:t>상관관계</a:t>
              </a:r>
              <a:endParaRPr lang="ko-KR" altLang="ko-KR" dirty="0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971121" y="2962599"/>
              <a:ext cx="2046067" cy="6914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971121" y="5111832"/>
              <a:ext cx="2046067" cy="6914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971122" y="3679009"/>
              <a:ext cx="1510489" cy="6914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971121" y="4395419"/>
              <a:ext cx="2046067" cy="6914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379250" y="3099689"/>
              <a:ext cx="1189749" cy="417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t"/>
              <a:r>
                <a:rPr lang="ko-KR" altLang="en-US" b="1" dirty="0"/>
                <a:t>변수 분포</a:t>
              </a:r>
              <a:endParaRPr lang="ko-KR" altLang="ko-KR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971121" y="3679009"/>
              <a:ext cx="2046067" cy="6914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379250" y="3816099"/>
              <a:ext cx="1189749" cy="417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t"/>
              <a:r>
                <a:rPr lang="ko-KR" altLang="en-US" b="1" dirty="0"/>
                <a:t>변수 변환</a:t>
              </a:r>
              <a:endParaRPr lang="ko-KR" altLang="ko-KR" dirty="0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1033001" y="4532511"/>
              <a:ext cx="1882246" cy="417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t"/>
              <a:r>
                <a:rPr lang="ko-KR" altLang="en-US" b="1" dirty="0"/>
                <a:t>종속변수 정규성</a:t>
              </a:r>
              <a:endParaRPr lang="ko-KR" altLang="ko-KR" dirty="0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1535543" y="5248921"/>
              <a:ext cx="877163" cy="417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t"/>
              <a:r>
                <a:rPr lang="ko-KR" altLang="en-US" b="1" dirty="0"/>
                <a:t>이상치</a:t>
              </a:r>
              <a:endParaRPr lang="ko-KR" altLang="ko-KR" dirty="0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382835" y="2877190"/>
              <a:ext cx="418448" cy="13562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t"/>
              <a:r>
                <a:rPr lang="ko-KR" altLang="en-US" b="1" dirty="0" err="1">
                  <a:solidFill>
                    <a:schemeClr val="bg1"/>
                  </a:solidFill>
                </a:rPr>
                <a:t>변수확인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3017187" y="3141689"/>
              <a:ext cx="1909497" cy="3477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왼쪽으로 분포가 치우침</a:t>
              </a:r>
              <a:endParaRPr lang="ko-KR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3017187" y="3859179"/>
              <a:ext cx="883575" cy="3477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로그 변환</a:t>
              </a:r>
              <a:endParaRPr lang="ko-KR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3017187" y="4576668"/>
              <a:ext cx="2117887" cy="3477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시각화를 통한 정규성 확인</a:t>
              </a:r>
              <a:endParaRPr lang="ko-KR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3017187" y="5294157"/>
              <a:ext cx="1435008" cy="3477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Max </a:t>
              </a:r>
              <a:r>
                <a:rPr lang="ko-KR" altLang="en-US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이상치 제거</a:t>
              </a:r>
              <a:endParaRPr lang="ko-KR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971121" y="1471856"/>
              <a:ext cx="2046067" cy="6914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1420126" y="1586814"/>
              <a:ext cx="1189749" cy="417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t"/>
              <a:r>
                <a:rPr lang="ko-KR" altLang="en-US" b="1" dirty="0"/>
                <a:t>변수 설정</a:t>
              </a:r>
              <a:endParaRPr lang="ko-KR" altLang="ko-KR" dirty="0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014231" y="1548144"/>
              <a:ext cx="2578591" cy="591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X</a:t>
              </a:r>
              <a:r>
                <a:rPr lang="ko-KR" altLang="en-US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en-US" altLang="ko-KR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: </a:t>
              </a:r>
              <a:r>
                <a:rPr lang="en-US" altLang="ko-KR" sz="1400" dirty="0"/>
                <a:t>parking, </a:t>
              </a:r>
              <a:r>
                <a:rPr lang="en-US" altLang="ko-KR" sz="1400" dirty="0" err="1"/>
                <a:t>cctv</a:t>
              </a:r>
              <a:r>
                <a:rPr lang="en-US" altLang="ko-KR" sz="1400" dirty="0"/>
                <a:t> </a:t>
              </a:r>
              <a:r>
                <a:rPr lang="ko-KR" altLang="ko-KR" sz="1400" dirty="0"/>
                <a:t>등</a:t>
              </a:r>
              <a:r>
                <a:rPr lang="en-US" altLang="ko-KR" sz="1400" dirty="0"/>
                <a:t> 10</a:t>
              </a:r>
              <a:r>
                <a:rPr lang="ko-KR" altLang="ko-KR" sz="1400" dirty="0"/>
                <a:t>개 변수</a:t>
              </a:r>
              <a:endParaRPr lang="en-US" altLang="ko-KR" sz="1400" dirty="0"/>
            </a:p>
            <a:p>
              <a:r>
                <a:rPr lang="en-US" altLang="ko-KR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Y : </a:t>
              </a:r>
              <a:r>
                <a:rPr lang="en-US" altLang="ko-KR" sz="14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numpo</a:t>
              </a:r>
              <a:r>
                <a:rPr lang="en-US" altLang="ko-KR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Times New Roman" panose="02020603050405020304" pitchFamily="18" charset="0"/>
                </a:rPr>
                <a:t>변수 </a:t>
              </a:r>
              <a:endParaRPr lang="ko-KR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18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오각형 11">
            <a:extLst>
              <a:ext uri="{FF2B5EF4-FFF2-40B4-BE49-F238E27FC236}">
                <a16:creationId xmlns:a16="http://schemas.microsoft.com/office/drawing/2014/main" id="{5F60CA3B-D22B-4492-8F61-E747B36F5FEE}"/>
              </a:ext>
            </a:extLst>
          </p:cNvPr>
          <p:cNvSpPr/>
          <p:nvPr/>
        </p:nvSpPr>
        <p:spPr>
          <a:xfrm>
            <a:off x="4259484" y="2371957"/>
            <a:ext cx="3067291" cy="339946"/>
          </a:xfrm>
          <a:prstGeom prst="roundRect">
            <a:avLst>
              <a:gd name="adj" fmla="val 0"/>
            </a:avLst>
          </a:prstGeom>
          <a:solidFill>
            <a:schemeClr val="accent4">
              <a:alpha val="56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015" name="그룹 1015"/>
          <p:cNvGrpSpPr/>
          <p:nvPr/>
        </p:nvGrpSpPr>
        <p:grpSpPr>
          <a:xfrm>
            <a:off x="1135609" y="753493"/>
            <a:ext cx="10381183" cy="13971"/>
            <a:chOff x="1703413" y="1130239"/>
            <a:chExt cx="15571775" cy="2095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703413" y="1130239"/>
              <a:ext cx="15571775" cy="209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53883" y="728732"/>
            <a:ext cx="2697317" cy="38732"/>
            <a:chOff x="1010526" y="1093098"/>
            <a:chExt cx="1906767" cy="9523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10526" y="1093098"/>
              <a:ext cx="1906767" cy="95238"/>
            </a:xfrm>
            <a:prstGeom prst="rect">
              <a:avLst/>
            </a:prstGeom>
          </p:spPr>
        </p:pic>
      </p:grpSp>
      <p:sp>
        <p:nvSpPr>
          <p:cNvPr id="64" name="오각형 11">
            <a:extLst>
              <a:ext uri="{FF2B5EF4-FFF2-40B4-BE49-F238E27FC236}">
                <a16:creationId xmlns:a16="http://schemas.microsoft.com/office/drawing/2014/main" id="{5F60CA3B-D22B-4492-8F61-E747B36F5FEE}"/>
              </a:ext>
            </a:extLst>
          </p:cNvPr>
          <p:cNvSpPr/>
          <p:nvPr/>
        </p:nvSpPr>
        <p:spPr>
          <a:xfrm>
            <a:off x="3944159" y="1478926"/>
            <a:ext cx="3990266" cy="538877"/>
          </a:xfrm>
          <a:prstGeom prst="roundRect">
            <a:avLst/>
          </a:prstGeom>
          <a:solidFill>
            <a:schemeClr val="tx2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공간 회귀분석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1FEEB55-B338-4FE2-B4FE-A97258E89DB0}"/>
              </a:ext>
            </a:extLst>
          </p:cNvPr>
          <p:cNvSpPr txBox="1"/>
          <p:nvPr/>
        </p:nvSpPr>
        <p:spPr>
          <a:xfrm>
            <a:off x="1135609" y="2259299"/>
            <a:ext cx="103811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800" dirty="0">
                <a:solidFill>
                  <a:srgbClr val="000000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변수간 관계를 분석함에 있어 </a:t>
            </a:r>
            <a:r>
              <a:rPr lang="ko-KR" altLang="ko-KR" sz="1800" b="1" dirty="0">
                <a:solidFill>
                  <a:srgbClr val="000000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각 관측치와 위치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+</a:t>
            </a:r>
            <a:r>
              <a:rPr lang="en-US" altLang="ko-KR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회귀모형에 공간정보를 같이 고려하는 분석방법</a:t>
            </a:r>
            <a:endParaRPr lang="en-US" altLang="ko-KR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Times New Roman" panose="02020603050405020304" pitchFamily="18" charset="0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F2B65C7-257F-431D-8B75-5484C900C174}"/>
              </a:ext>
            </a:extLst>
          </p:cNvPr>
          <p:cNvGrpSpPr/>
          <p:nvPr/>
        </p:nvGrpSpPr>
        <p:grpSpPr>
          <a:xfrm>
            <a:off x="1044156" y="3461230"/>
            <a:ext cx="4583369" cy="1956681"/>
            <a:chOff x="1149711" y="3994950"/>
            <a:chExt cx="3504853" cy="1496253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32FF4572-27D9-45E6-9AD4-4A4CC42CFD24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149711" y="3994950"/>
              <a:ext cx="3504853" cy="1210979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16DDBB-3806-48B6-9AEE-5BB135A18210}"/>
                </a:ext>
              </a:extLst>
            </p:cNvPr>
            <p:cNvSpPr txBox="1"/>
            <p:nvPr/>
          </p:nvSpPr>
          <p:spPr>
            <a:xfrm>
              <a:off x="1925607" y="5133416"/>
              <a:ext cx="2095325" cy="357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000000"/>
                  </a:solidFill>
                  <a:effectLst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Times New Roman" panose="02020603050405020304" pitchFamily="18" charset="0"/>
                </a:rPr>
                <a:t>공간회귀 기본 모델</a:t>
              </a:r>
              <a:endParaRPr lang="en-US" altLang="ko-KR" dirty="0">
                <a:solidFill>
                  <a:srgbClr val="000000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B8D6746-8B7A-4A39-82C0-7BF621CCDC3B}"/>
              </a:ext>
            </a:extLst>
          </p:cNvPr>
          <p:cNvGrpSpPr/>
          <p:nvPr/>
        </p:nvGrpSpPr>
        <p:grpSpPr>
          <a:xfrm>
            <a:off x="5424875" y="3287955"/>
            <a:ext cx="5650323" cy="2246769"/>
            <a:chOff x="4185145" y="3222462"/>
            <a:chExt cx="5218744" cy="207515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1AEF360-DE99-4C85-BA55-236C0C8BD46C}"/>
                </a:ext>
              </a:extLst>
            </p:cNvPr>
            <p:cNvSpPr txBox="1"/>
            <p:nvPr/>
          </p:nvSpPr>
          <p:spPr>
            <a:xfrm>
              <a:off x="5611819" y="3222462"/>
              <a:ext cx="3792070" cy="2075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latinLnBrk="1">
                <a:lnSpc>
                  <a:spcPct val="150000"/>
                </a:lnSpc>
                <a:spcAft>
                  <a:spcPts val="800"/>
                </a:spcAft>
              </a:pPr>
              <a:r>
                <a:rPr lang="el-GR" altLang="ko-KR" sz="2000" b="0" i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나눔스퀘어라운드OTF Bold" panose="020B0600000101010101" pitchFamily="34" charset="-127"/>
                  <a:cs typeface="Arial" panose="020B0604020202020204" pitchFamily="34" charset="0"/>
                </a:rPr>
                <a:t>ρ</a:t>
              </a:r>
              <a:r>
                <a:rPr lang="en-US" altLang="ko-KR" sz="2000" b="0" i="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Times New Roman" panose="02020603050405020304" pitchFamily="18" charset="0"/>
                </a:rPr>
                <a:t> =</a:t>
              </a:r>
              <a:r>
                <a:rPr lang="ko-KR" altLang="ko-KR" sz="20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20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Times New Roman" panose="02020603050405020304" pitchFamily="18" charset="0"/>
                </a:rPr>
                <a:t>y</a:t>
              </a:r>
              <a:r>
                <a:rPr lang="ko-KR" altLang="ko-KR" sz="20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Times New Roman" panose="02020603050405020304" pitchFamily="18" charset="0"/>
                </a:rPr>
                <a:t>에 대한 공간자기상관계수</a:t>
              </a:r>
              <a:endParaRPr lang="en-US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endParaRPr>
            </a:p>
            <a:p>
              <a:pPr algn="just" latinLnBrk="1">
                <a:lnSpc>
                  <a:spcPct val="150000"/>
                </a:lnSpc>
                <a:spcAft>
                  <a:spcPts val="800"/>
                </a:spcAft>
              </a:pPr>
              <a:r>
                <a:rPr lang="en-US" altLang="ko-KR" sz="2000" kern="100" dirty="0">
                  <a:solidFill>
                    <a:srgbClr val="FF0000"/>
                  </a:solidFill>
                  <a:effectLst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Times New Roman" panose="02020603050405020304" pitchFamily="18" charset="0"/>
                </a:rPr>
                <a:t>W1</a:t>
              </a:r>
              <a:r>
                <a:rPr lang="en-US" altLang="ko-KR" sz="20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20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Times New Roman" panose="02020603050405020304" pitchFamily="18" charset="0"/>
                </a:rPr>
                <a:t>=</a:t>
              </a:r>
              <a:r>
                <a:rPr lang="ko-KR" altLang="ko-KR" sz="20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Times New Roman" panose="02020603050405020304" pitchFamily="18" charset="0"/>
                </a:rPr>
                <a:t> 공간 가중행렬</a:t>
              </a:r>
              <a:endParaRPr lang="en-US" altLang="ko-KR" sz="20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endParaRPr>
            </a:p>
            <a:p>
              <a:pPr algn="just" latinLnBrk="1">
                <a:lnSpc>
                  <a:spcPct val="150000"/>
                </a:lnSpc>
                <a:spcAft>
                  <a:spcPts val="800"/>
                </a:spcAft>
              </a:pPr>
              <a:r>
                <a:rPr lang="el-GR" altLang="ko-KR" sz="2000" b="1" i="0" dirty="0">
                  <a:solidFill>
                    <a:srgbClr val="FF0000"/>
                  </a:solidFill>
                  <a:effectLst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β</a:t>
              </a:r>
              <a:r>
                <a:rPr lang="en-US" altLang="ko-KR" sz="2000" b="1" i="0" dirty="0">
                  <a:solidFill>
                    <a:srgbClr val="FF0000"/>
                  </a:solidFill>
                  <a:effectLst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altLang="ko-KR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= </a:t>
              </a:r>
              <a:r>
                <a:rPr lang="ko-KR" altLang="ko-KR" sz="20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Times New Roman" panose="02020603050405020304" pitchFamily="18" charset="0"/>
                </a:rPr>
                <a:t>일반 회귀계수 같은 역할</a:t>
              </a:r>
            </a:p>
            <a:p>
              <a:pPr algn="just" latinLnBrk="1">
                <a:lnSpc>
                  <a:spcPct val="150000"/>
                </a:lnSpc>
                <a:spcAft>
                  <a:spcPts val="800"/>
                </a:spcAft>
              </a:pPr>
              <a:r>
                <a:rPr lang="el-GR" altLang="ko-KR" sz="2000" b="0" i="0" dirty="0">
                  <a:solidFill>
                    <a:srgbClr val="FF0000"/>
                  </a:solidFill>
                  <a:effectLst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Λ</a:t>
              </a:r>
              <a:r>
                <a:rPr lang="en-US" altLang="ko-KR" sz="20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= </a:t>
              </a:r>
              <a:r>
                <a:rPr lang="ko-KR" altLang="ko-KR" sz="20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cs typeface="Times New Roman" panose="02020603050405020304" pitchFamily="18" charset="0"/>
                </a:rPr>
                <a:t>오차항에서의 자기상관계수</a:t>
              </a:r>
              <a:endParaRPr lang="ko-KR" altLang="ko-KR" sz="2000" dirty="0"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69" name="화살표: 오른쪽 68">
              <a:extLst>
                <a:ext uri="{FF2B5EF4-FFF2-40B4-BE49-F238E27FC236}">
                  <a16:creationId xmlns:a16="http://schemas.microsoft.com/office/drawing/2014/main" id="{371A093D-EBB0-4B51-9415-89AC373AA931}"/>
                </a:ext>
              </a:extLst>
            </p:cNvPr>
            <p:cNvSpPr/>
            <p:nvPr/>
          </p:nvSpPr>
          <p:spPr>
            <a:xfrm flipH="1">
              <a:off x="4185145" y="3712137"/>
              <a:ext cx="1172630" cy="1042809"/>
            </a:xfrm>
            <a:prstGeom prst="rightArrow">
              <a:avLst/>
            </a:prstGeom>
            <a:solidFill>
              <a:srgbClr val="D9D9D9"/>
            </a:solidFill>
            <a:ln>
              <a:noFill/>
            </a:ln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553882" y="199070"/>
            <a:ext cx="2697317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 </a:t>
            </a:r>
            <a:r>
              <a:rPr lang="en-US" altLang="ko-KR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 </a:t>
            </a:r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작업과정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335841" y="342275"/>
            <a:ext cx="20890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분석배경  개요  </a:t>
            </a:r>
            <a:r>
              <a:rPr lang="ko-KR" altLang="en-US" sz="1200" b="1" dirty="0" err="1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분석과정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결과</a:t>
            </a:r>
          </a:p>
        </p:txBody>
      </p:sp>
    </p:spTree>
    <p:extLst>
      <p:ext uri="{BB962C8B-B14F-4D97-AF65-F5344CB8AC3E}">
        <p14:creationId xmlns:p14="http://schemas.microsoft.com/office/powerpoint/2010/main" val="1732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8942" y="1"/>
            <a:ext cx="12192000" cy="6874691"/>
          </a:xfrm>
          <a:prstGeom prst="rect">
            <a:avLst/>
          </a:prstGeom>
          <a:solidFill>
            <a:srgbClr val="EC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135609" y="753493"/>
            <a:ext cx="10381183" cy="13971"/>
            <a:chOff x="1703413" y="1130239"/>
            <a:chExt cx="15571775" cy="2095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703413" y="1130239"/>
              <a:ext cx="15571775" cy="209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53883" y="728732"/>
            <a:ext cx="2697317" cy="38732"/>
            <a:chOff x="1010526" y="1093098"/>
            <a:chExt cx="1906767" cy="9523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10526" y="1093098"/>
              <a:ext cx="1906767" cy="95238"/>
            </a:xfrm>
            <a:prstGeom prst="rect">
              <a:avLst/>
            </a:prstGeom>
          </p:spPr>
        </p:pic>
      </p:grpSp>
      <p:sp>
        <p:nvSpPr>
          <p:cNvPr id="54" name="직사각형 53"/>
          <p:cNvSpPr/>
          <p:nvPr/>
        </p:nvSpPr>
        <p:spPr>
          <a:xfrm>
            <a:off x="553882" y="199070"/>
            <a:ext cx="2697317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 </a:t>
            </a:r>
            <a:r>
              <a:rPr lang="en-US" altLang="ko-KR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 </a:t>
            </a:r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작업과정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335841" y="342275"/>
            <a:ext cx="20890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분석배경  개요  </a:t>
            </a:r>
            <a:r>
              <a:rPr lang="ko-KR" altLang="en-US" sz="1200" b="1" dirty="0" err="1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분석과정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결과</a:t>
            </a:r>
          </a:p>
        </p:txBody>
      </p:sp>
      <p:pic>
        <p:nvPicPr>
          <p:cNvPr id="19" name="그림 32" descr="https://lh5.googleusercontent.com/Q7fxERHU0iQm0-Y8XcExeByn8N3xJdTzJnJtgLXQ2NssP-j7lyALBVnXNs0UIlCFdIWz4q5UTezvCt9J75tdsl9hCWLblSRHILd58-mKzTBBCtWgRDqmjRf88ak9faYBsD-7wKGa">
            <a:extLst>
              <a:ext uri="{FF2B5EF4-FFF2-40B4-BE49-F238E27FC236}">
                <a16:creationId xmlns:a16="http://schemas.microsoft.com/office/drawing/2014/main" id="{19C0E994-40C5-4E85-9B8C-7376C9434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18" y="1720236"/>
            <a:ext cx="3307391" cy="40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553882" y="1548835"/>
            <a:ext cx="656796" cy="12653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53882" y="4749235"/>
            <a:ext cx="656796" cy="18999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61342" y="1546045"/>
            <a:ext cx="2684714" cy="61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49007" y="166737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변수 표준화</a:t>
            </a:r>
            <a:endParaRPr lang="ko-KR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61342" y="2180116"/>
            <a:ext cx="2684714" cy="61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61342" y="4082331"/>
            <a:ext cx="2684714" cy="61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261342" y="3478844"/>
            <a:ext cx="2684714" cy="5814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496347" y="2301450"/>
            <a:ext cx="2037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공간 가중 행렬 생성</a:t>
            </a:r>
            <a:endParaRPr lang="ko-KR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261342" y="2866844"/>
            <a:ext cx="2684714" cy="5743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710348" y="293552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OLS </a:t>
            </a:r>
            <a:r>
              <a:rPr lang="ko-KR" altLang="en-US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최소제곱법</a:t>
            </a:r>
            <a:endParaRPr lang="ko-KR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039765" y="3569593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모형 선택</a:t>
            </a:r>
            <a:endParaRPr lang="ko-KR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049382" y="4219978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SEM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함초롬바탕" panose="02030504000101010101" pitchFamily="18" charset="-127"/>
              </a:rPr>
              <a:t>적합</a:t>
            </a:r>
            <a:endParaRPr lang="ko-KR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72397" y="1704857"/>
            <a:ext cx="418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ko-KR" altLang="en-US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전처리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72397" y="5106108"/>
            <a:ext cx="4184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ko-KR" altLang="en-US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모델평가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261341" y="6037204"/>
            <a:ext cx="2684713" cy="61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261341" y="5403131"/>
            <a:ext cx="2684713" cy="61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261341" y="4769060"/>
            <a:ext cx="2684713" cy="61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924348" y="5524465"/>
            <a:ext cx="129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가중치 확인</a:t>
            </a:r>
            <a:endParaRPr lang="ko-KR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039765" y="6158538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 검증</a:t>
            </a:r>
            <a:endParaRPr lang="ko-KR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024233" y="1710652"/>
            <a:ext cx="6478055" cy="4817218"/>
            <a:chOff x="3307408" y="1703597"/>
            <a:chExt cx="6478055" cy="4817218"/>
          </a:xfrm>
        </p:grpSpPr>
        <p:sp>
          <p:nvSpPr>
            <p:cNvPr id="18" name="직사각형 17"/>
            <p:cNvSpPr/>
            <p:nvPr/>
          </p:nvSpPr>
          <p:spPr>
            <a:xfrm>
              <a:off x="3307408" y="1703597"/>
              <a:ext cx="32496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SCALE</a:t>
              </a:r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을 맞추기 위하여 독립변수 표준화</a:t>
              </a:r>
              <a:endParaRPr lang="ko-KR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307408" y="2338623"/>
              <a:ext cx="253287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공간 관계를 반영한 </a:t>
              </a:r>
              <a:r>
                <a:rPr lang="en-US" altLang="ko-KR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Sparse</a:t>
              </a:r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행렬</a:t>
              </a:r>
              <a:endParaRPr lang="ko-KR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307408" y="2973649"/>
              <a:ext cx="41905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X</a:t>
              </a:r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변수와 </a:t>
              </a:r>
              <a:r>
                <a:rPr lang="en-US" altLang="ko-KR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Y</a:t>
              </a:r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변수를 투입하여 </a:t>
              </a:r>
              <a:r>
                <a:rPr lang="en-US" altLang="ko-KR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OLS(</a:t>
              </a:r>
              <a:r>
                <a:rPr lang="ko-KR" altLang="en-US" sz="1400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최소제곱법</a:t>
              </a:r>
              <a:r>
                <a:rPr lang="en-US" altLang="ko-KR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 </a:t>
              </a:r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모형 적합</a:t>
              </a:r>
              <a:endParaRPr lang="ko-KR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307408" y="3608675"/>
              <a:ext cx="35253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MORAN’S </a:t>
              </a:r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검증과 </a:t>
              </a:r>
              <a:r>
                <a:rPr lang="ko-KR" altLang="en-US" sz="1400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라그랑지</a:t>
              </a:r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승수 진단을 실시</a:t>
              </a:r>
              <a:endParaRPr lang="ko-KR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307408" y="4243701"/>
              <a:ext cx="391203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Spartial</a:t>
              </a:r>
              <a:r>
                <a:rPr lang="en-US" altLang="ko-KR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Error model = y = </a:t>
              </a:r>
              <a:r>
                <a:rPr lang="en-US" altLang="ko-KR" sz="1400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xb</a:t>
              </a:r>
              <a:r>
                <a:rPr lang="en-US" altLang="ko-KR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+ u, u = </a:t>
              </a:r>
              <a:r>
                <a:rPr lang="en-US" altLang="ko-KR" sz="1400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Lwu</a:t>
              </a:r>
              <a:r>
                <a:rPr lang="en-US" altLang="ko-KR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+e</a:t>
              </a:r>
              <a:endParaRPr lang="ko-KR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307408" y="4921171"/>
              <a:ext cx="401103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유의수준 </a:t>
              </a:r>
              <a:r>
                <a:rPr lang="en-US" altLang="ko-KR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0.05 </a:t>
              </a:r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이하의 유의한 변수 선택</a:t>
              </a:r>
              <a:r>
                <a:rPr lang="en-US" altLang="ko-KR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가중치 산출</a:t>
              </a:r>
              <a:endParaRPr lang="ko-KR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307408" y="5545330"/>
              <a:ext cx="20730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결정계수와</a:t>
              </a:r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sz="1400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잔차도를</a:t>
              </a:r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확인</a:t>
              </a:r>
              <a:endParaRPr lang="ko-KR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307408" y="6213038"/>
              <a:ext cx="64780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양천구 데이터에 적용하여 검증</a:t>
              </a:r>
              <a:r>
                <a:rPr lang="en-US" altLang="ko-KR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R^2 = 0.605, </a:t>
              </a:r>
              <a:r>
                <a:rPr lang="en-US" altLang="ko-KR" sz="1400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pvalue</a:t>
              </a:r>
              <a:r>
                <a:rPr lang="en-US" altLang="ko-KR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2.2e-16, F(1, 343) = 53101</a:t>
              </a:r>
              <a:endParaRPr lang="ko-KR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53" name="오각형 11">
            <a:extLst>
              <a:ext uri="{FF2B5EF4-FFF2-40B4-BE49-F238E27FC236}">
                <a16:creationId xmlns:a16="http://schemas.microsoft.com/office/drawing/2014/main" id="{0102E035-224A-4776-8074-131C7858AE89}"/>
              </a:ext>
            </a:extLst>
          </p:cNvPr>
          <p:cNvSpPr/>
          <p:nvPr/>
        </p:nvSpPr>
        <p:spPr>
          <a:xfrm>
            <a:off x="553881" y="927324"/>
            <a:ext cx="11062427" cy="538877"/>
          </a:xfrm>
          <a:prstGeom prst="roundRect">
            <a:avLst/>
          </a:prstGeom>
          <a:solidFill>
            <a:schemeClr val="tx2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공간 회귀 분석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553882" y="2852205"/>
            <a:ext cx="656796" cy="18421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72397" y="3163299"/>
            <a:ext cx="4184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ko-KR" altLang="en-US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모형선택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924348" y="4901430"/>
            <a:ext cx="129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가중치 추출</a:t>
            </a:r>
            <a:endParaRPr lang="ko-KR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72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8942" y="1"/>
            <a:ext cx="12192000" cy="6874691"/>
          </a:xfrm>
          <a:prstGeom prst="rect">
            <a:avLst/>
          </a:prstGeom>
          <a:solidFill>
            <a:srgbClr val="EC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135609" y="753493"/>
            <a:ext cx="10381183" cy="13971"/>
            <a:chOff x="1703413" y="1130239"/>
            <a:chExt cx="15571775" cy="2095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703413" y="1130239"/>
              <a:ext cx="15571775" cy="209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53883" y="728732"/>
            <a:ext cx="2697317" cy="38732"/>
            <a:chOff x="1010526" y="1093098"/>
            <a:chExt cx="1906767" cy="9523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10526" y="1093098"/>
              <a:ext cx="1906767" cy="95238"/>
            </a:xfrm>
            <a:prstGeom prst="rect">
              <a:avLst/>
            </a:prstGeom>
          </p:spPr>
        </p:pic>
      </p:grpSp>
      <p:sp>
        <p:nvSpPr>
          <p:cNvPr id="54" name="직사각형 53"/>
          <p:cNvSpPr/>
          <p:nvPr/>
        </p:nvSpPr>
        <p:spPr>
          <a:xfrm>
            <a:off x="553882" y="199070"/>
            <a:ext cx="2697317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 </a:t>
            </a:r>
            <a:r>
              <a:rPr lang="en-US" altLang="ko-KR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 </a:t>
            </a:r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작업과정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335841" y="342275"/>
            <a:ext cx="20890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분석배경  개요  </a:t>
            </a:r>
            <a:r>
              <a:rPr lang="ko-KR" altLang="en-US" sz="1200" b="1" dirty="0" err="1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분석과정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결론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43F176A-363D-43A8-B5CC-87A0D0F988E1}"/>
              </a:ext>
            </a:extLst>
          </p:cNvPr>
          <p:cNvSpPr/>
          <p:nvPr/>
        </p:nvSpPr>
        <p:spPr>
          <a:xfrm>
            <a:off x="506289" y="2291301"/>
            <a:ext cx="3977944" cy="2795707"/>
          </a:xfrm>
          <a:prstGeom prst="roundRect">
            <a:avLst>
              <a:gd name="adj" fmla="val 10285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873A947-1132-422E-9AEE-4917C4179A04}"/>
              </a:ext>
            </a:extLst>
          </p:cNvPr>
          <p:cNvGrpSpPr/>
          <p:nvPr/>
        </p:nvGrpSpPr>
        <p:grpSpPr>
          <a:xfrm>
            <a:off x="795662" y="1592218"/>
            <a:ext cx="1885914" cy="400110"/>
            <a:chOff x="2473257" y="1079320"/>
            <a:chExt cx="1885914" cy="4001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4C075B-743E-4C96-9E9E-765C659D3293}"/>
                </a:ext>
              </a:extLst>
            </p:cNvPr>
            <p:cNvSpPr txBox="1"/>
            <p:nvPr/>
          </p:nvSpPr>
          <p:spPr>
            <a:xfrm>
              <a:off x="2600913" y="1079320"/>
              <a:ext cx="17582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Step 6</a:t>
              </a:r>
              <a:endParaRPr lang="ko-KR" altLang="en-US" sz="2000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B073C34-FFF7-4B11-9678-8553F9FBD3B3}"/>
                </a:ext>
              </a:extLst>
            </p:cNvPr>
            <p:cNvSpPr/>
            <p:nvPr/>
          </p:nvSpPr>
          <p:spPr>
            <a:xfrm>
              <a:off x="2473257" y="1124733"/>
              <a:ext cx="124239" cy="309284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037854-BF35-429A-9387-37A0EAF74C34}"/>
              </a:ext>
            </a:extLst>
          </p:cNvPr>
          <p:cNvSpPr/>
          <p:nvPr/>
        </p:nvSpPr>
        <p:spPr>
          <a:xfrm>
            <a:off x="672248" y="2773113"/>
            <a:ext cx="3646025" cy="59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 </a:t>
            </a:r>
            <a:r>
              <a:rPr lang="en-US" altLang="ko-KR" sz="2400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400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타 자치구에 검증</a:t>
            </a:r>
            <a:endParaRPr lang="en-US" altLang="ko-KR" sz="2400" b="1" dirty="0">
              <a:solidFill>
                <a:srgbClr val="08335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F91B024-2E92-4220-A510-98461881BEF6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3" t="1197" r="52289" b="15735"/>
          <a:stretch/>
        </p:blipFill>
        <p:spPr bwMode="auto">
          <a:xfrm>
            <a:off x="5446328" y="1269206"/>
            <a:ext cx="6064134" cy="457504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5F81CE1-49CC-41BD-ACA1-5F5806F105A3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2" t="2799" r="1076" b="11138"/>
          <a:stretch/>
        </p:blipFill>
        <p:spPr bwMode="auto">
          <a:xfrm>
            <a:off x="5440704" y="1269205"/>
            <a:ext cx="6197414" cy="46531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6D13E31-E470-4367-BBF9-FBFC7D644B19}"/>
              </a:ext>
            </a:extLst>
          </p:cNvPr>
          <p:cNvSpPr txBox="1"/>
          <p:nvPr/>
        </p:nvSpPr>
        <p:spPr>
          <a:xfrm>
            <a:off x="553882" y="3595763"/>
            <a:ext cx="385832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강남구를 표본으로 개발한 모델 </a:t>
            </a:r>
            <a:r>
              <a:rPr lang="en-US" altLang="ko-KR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타 자치구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양천구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적용시켜 검증</a:t>
            </a:r>
            <a:endParaRPr lang="en-US" altLang="ko-KR" b="1" dirty="0">
              <a:solidFill>
                <a:prstClr val="black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A2A6BF56-4668-4CA4-9FC0-4E23D5E827F4}"/>
              </a:ext>
            </a:extLst>
          </p:cNvPr>
          <p:cNvSpPr/>
          <p:nvPr/>
        </p:nvSpPr>
        <p:spPr>
          <a:xfrm>
            <a:off x="4733324" y="3317249"/>
            <a:ext cx="496511" cy="720205"/>
          </a:xfrm>
          <a:prstGeom prst="chevron">
            <a:avLst/>
          </a:prstGeom>
          <a:solidFill>
            <a:srgbClr val="0F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51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43F2D1-9327-4E9C-8838-D53AB742B83E}"/>
              </a:ext>
            </a:extLst>
          </p:cNvPr>
          <p:cNvSpPr/>
          <p:nvPr/>
        </p:nvSpPr>
        <p:spPr>
          <a:xfrm>
            <a:off x="-5806" y="1"/>
            <a:ext cx="12192000" cy="6874691"/>
          </a:xfrm>
          <a:prstGeom prst="rect">
            <a:avLst/>
          </a:prstGeom>
          <a:solidFill>
            <a:srgbClr val="083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" name="직선 연결선 6"/>
          <p:cNvCxnSpPr/>
          <p:nvPr/>
        </p:nvCxnSpPr>
        <p:spPr>
          <a:xfrm>
            <a:off x="1082040" y="3767796"/>
            <a:ext cx="10027920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580474" y="1263524"/>
            <a:ext cx="10310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chemeClr val="bg1">
                    <a:alpha val="61000"/>
                  </a:schemeClr>
                </a:solidFill>
              </a:rPr>
              <a:t>01</a:t>
            </a:r>
            <a:endParaRPr lang="ko-KR" altLang="en-US" sz="6000" dirty="0">
              <a:solidFill>
                <a:schemeClr val="bg1">
                  <a:alpha val="61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02640" y="2466451"/>
            <a:ext cx="298671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분석배경</a:t>
            </a:r>
            <a:endParaRPr lang="ko-KR" altLang="en-US" sz="6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63463" y="4268583"/>
            <a:ext cx="4453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주제선정배경</a:t>
            </a:r>
            <a:r>
              <a:rPr lang="en-US" altLang="ko-KR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|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시행중인 제도</a:t>
            </a:r>
            <a:endParaRPr lang="ko-KR" altLang="en-US" sz="2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492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9">
            <a:extLst>
              <a:ext uri="{FF2B5EF4-FFF2-40B4-BE49-F238E27FC236}">
                <a16:creationId xmlns:a16="http://schemas.microsoft.com/office/drawing/2014/main" id="{9B93745F-4F2B-4FA5-9306-DADE000A37B0}"/>
              </a:ext>
            </a:extLst>
          </p:cNvPr>
          <p:cNvSpPr/>
          <p:nvPr/>
        </p:nvSpPr>
        <p:spPr>
          <a:xfrm>
            <a:off x="-409695" y="-328977"/>
            <a:ext cx="13153421" cy="7702050"/>
          </a:xfrm>
          <a:prstGeom prst="roundRect">
            <a:avLst>
              <a:gd name="adj" fmla="val 10285"/>
            </a:avLst>
          </a:prstGeom>
          <a:solidFill>
            <a:schemeClr val="tx1">
              <a:lumMod val="50000"/>
              <a:lumOff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082040" y="3767796"/>
            <a:ext cx="10027920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506463" y="2506385"/>
            <a:ext cx="317907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최종 모델</a:t>
            </a:r>
            <a:endParaRPr lang="en-US" altLang="ko-KR" sz="6000" dirty="0">
              <a:solidFill>
                <a:schemeClr val="bg1">
                  <a:lumMod val="9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31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5806" y="1"/>
            <a:ext cx="12192000" cy="6874691"/>
            <a:chOff x="-5806" y="1"/>
            <a:chExt cx="12192000" cy="6874691"/>
          </a:xfrm>
        </p:grpSpPr>
        <p:sp>
          <p:nvSpPr>
            <p:cNvPr id="9" name="직사각형 8"/>
            <p:cNvSpPr/>
            <p:nvPr/>
          </p:nvSpPr>
          <p:spPr>
            <a:xfrm>
              <a:off x="-5806" y="1"/>
              <a:ext cx="12192000" cy="6874691"/>
            </a:xfrm>
            <a:prstGeom prst="rect">
              <a:avLst/>
            </a:prstGeom>
            <a:solidFill>
              <a:srgbClr val="ECF0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1015" name="그룹 1015"/>
            <p:cNvGrpSpPr/>
            <p:nvPr/>
          </p:nvGrpSpPr>
          <p:grpSpPr>
            <a:xfrm>
              <a:off x="1135609" y="753493"/>
              <a:ext cx="10381183" cy="13971"/>
              <a:chOff x="1703413" y="1130239"/>
              <a:chExt cx="15571775" cy="20956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703413" y="1130239"/>
                <a:ext cx="15571775" cy="2095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553883" y="728732"/>
              <a:ext cx="2697317" cy="38732"/>
              <a:chOff x="1010526" y="1093098"/>
              <a:chExt cx="1906767" cy="95238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010526" y="1093098"/>
                <a:ext cx="1906767" cy="95238"/>
              </a:xfrm>
              <a:prstGeom prst="rect">
                <a:avLst/>
              </a:prstGeom>
            </p:spPr>
          </p:pic>
        </p:grpSp>
        <p:sp>
          <p:nvSpPr>
            <p:cNvPr id="54" name="직사각형 53"/>
            <p:cNvSpPr/>
            <p:nvPr/>
          </p:nvSpPr>
          <p:spPr>
            <a:xfrm>
              <a:off x="553882" y="199070"/>
              <a:ext cx="2697317" cy="5027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667" b="1" dirty="0">
                  <a:solidFill>
                    <a:srgbClr val="0833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최종 모델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335841" y="342275"/>
              <a:ext cx="20890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분석배경  개요  </a:t>
              </a:r>
              <a:r>
                <a:rPr lang="ko-KR" altLang="en-US" sz="1200" b="1" dirty="0" err="1">
                  <a:solidFill>
                    <a:srgbClr val="0F447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분석과정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결과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94052" y="1952951"/>
            <a:ext cx="10992283" cy="3604996"/>
            <a:chOff x="625251" y="1348004"/>
            <a:chExt cx="13116721" cy="383880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CE30DA5-62D4-45BE-8852-D50AD7C7E6C6}"/>
                </a:ext>
              </a:extLst>
            </p:cNvPr>
            <p:cNvSpPr txBox="1"/>
            <p:nvPr/>
          </p:nvSpPr>
          <p:spPr>
            <a:xfrm>
              <a:off x="1154716" y="3708205"/>
              <a:ext cx="8998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/>
            </a:p>
            <a:p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DB71D28-F94A-4E9A-A7C4-4B7407D7C9CF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1" r="50340"/>
            <a:stretch/>
          </p:blipFill>
          <p:spPr bwMode="auto">
            <a:xfrm>
              <a:off x="625251" y="1348004"/>
              <a:ext cx="6258518" cy="383880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189CB34-EECD-40C1-904D-F7C93C10C702}"/>
                </a:ext>
              </a:extLst>
            </p:cNvPr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9"/>
            <a:stretch/>
          </p:blipFill>
          <p:spPr bwMode="auto">
            <a:xfrm>
              <a:off x="7483052" y="1348004"/>
              <a:ext cx="6258920" cy="383880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176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5806" y="1"/>
            <a:ext cx="12192000" cy="6874691"/>
            <a:chOff x="-5806" y="1"/>
            <a:chExt cx="12192000" cy="6874691"/>
          </a:xfrm>
        </p:grpSpPr>
        <p:sp>
          <p:nvSpPr>
            <p:cNvPr id="9" name="직사각형 8"/>
            <p:cNvSpPr/>
            <p:nvPr/>
          </p:nvSpPr>
          <p:spPr>
            <a:xfrm>
              <a:off x="-5806" y="1"/>
              <a:ext cx="12192000" cy="6874691"/>
            </a:xfrm>
            <a:prstGeom prst="rect">
              <a:avLst/>
            </a:prstGeom>
            <a:solidFill>
              <a:srgbClr val="ECF0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1015" name="그룹 1015"/>
            <p:cNvGrpSpPr/>
            <p:nvPr/>
          </p:nvGrpSpPr>
          <p:grpSpPr>
            <a:xfrm>
              <a:off x="1135609" y="753493"/>
              <a:ext cx="10381183" cy="13971"/>
              <a:chOff x="1703413" y="1130239"/>
              <a:chExt cx="15571775" cy="20956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703413" y="1130239"/>
                <a:ext cx="15571775" cy="2095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553883" y="728732"/>
              <a:ext cx="2697317" cy="38732"/>
              <a:chOff x="1010526" y="1093098"/>
              <a:chExt cx="1906767" cy="95238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010526" y="1093098"/>
                <a:ext cx="1906767" cy="95238"/>
              </a:xfrm>
              <a:prstGeom prst="rect">
                <a:avLst/>
              </a:prstGeom>
            </p:spPr>
          </p:pic>
        </p:grpSp>
        <p:sp>
          <p:nvSpPr>
            <p:cNvPr id="54" name="직사각형 53"/>
            <p:cNvSpPr/>
            <p:nvPr/>
          </p:nvSpPr>
          <p:spPr>
            <a:xfrm>
              <a:off x="553882" y="199070"/>
              <a:ext cx="2697317" cy="5027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667" b="1" dirty="0">
                  <a:solidFill>
                    <a:srgbClr val="083358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최종 모델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335841" y="342275"/>
              <a:ext cx="20890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분석배경  개요  </a:t>
              </a:r>
              <a:r>
                <a:rPr lang="ko-KR" altLang="en-US" sz="1200" b="1" dirty="0" err="1">
                  <a:solidFill>
                    <a:srgbClr val="0F447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분석과정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결과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CE30DA5-62D4-45BE-8852-D50AD7C7E6C6}"/>
              </a:ext>
            </a:extLst>
          </p:cNvPr>
          <p:cNvSpPr txBox="1"/>
          <p:nvPr/>
        </p:nvSpPr>
        <p:spPr>
          <a:xfrm>
            <a:off x="1154716" y="3708205"/>
            <a:ext cx="899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52948" y="1474868"/>
            <a:ext cx="11274492" cy="4089250"/>
            <a:chOff x="6299971" y="1450515"/>
            <a:chExt cx="7490576" cy="271240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B99D904-F0E1-4022-A601-1B928A11D2EF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8" r="50446"/>
            <a:stretch/>
          </p:blipFill>
          <p:spPr bwMode="auto">
            <a:xfrm>
              <a:off x="6299971" y="1450515"/>
              <a:ext cx="3715474" cy="271240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E61B73-82F7-4597-8C6E-80BD435CC2E5}"/>
                </a:ext>
              </a:extLst>
            </p:cNvPr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56"/>
            <a:stretch/>
          </p:blipFill>
          <p:spPr bwMode="auto">
            <a:xfrm>
              <a:off x="10119993" y="1452316"/>
              <a:ext cx="3670554" cy="271060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0B7067-231B-414E-BFE5-A079552D0496}"/>
              </a:ext>
            </a:extLst>
          </p:cNvPr>
          <p:cNvSpPr txBox="1"/>
          <p:nvPr/>
        </p:nvSpPr>
        <p:spPr>
          <a:xfrm>
            <a:off x="2305378" y="5723209"/>
            <a:ext cx="41499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단속 우선지역</a:t>
            </a:r>
            <a:endParaRPr lang="en-US" altLang="ko-KR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0B7067-231B-414E-BFE5-A079552D0496}"/>
              </a:ext>
            </a:extLst>
          </p:cNvPr>
          <p:cNvSpPr txBox="1"/>
          <p:nvPr/>
        </p:nvSpPr>
        <p:spPr>
          <a:xfrm>
            <a:off x="7935197" y="5717523"/>
            <a:ext cx="22179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단속 후순위 지역</a:t>
            </a:r>
            <a:endParaRPr lang="en-US" altLang="ko-KR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894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82040" y="3767796"/>
            <a:ext cx="10027920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580474" y="1263524"/>
            <a:ext cx="10310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chemeClr val="bg1">
                    <a:alpha val="61000"/>
                  </a:schemeClr>
                </a:solidFill>
              </a:rPr>
              <a:t>04</a:t>
            </a:r>
            <a:endParaRPr lang="ko-KR" altLang="en-US" sz="6000" dirty="0">
              <a:solidFill>
                <a:schemeClr val="bg1">
                  <a:alpha val="61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3155" y="2478680"/>
            <a:ext cx="158569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000904" y="4316244"/>
            <a:ext cx="398218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기대효과</a:t>
            </a:r>
            <a:r>
              <a:rPr lang="en-US" altLang="ko-KR" sz="25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| </a:t>
            </a:r>
            <a:r>
              <a:rPr lang="ko-KR" altLang="en-US" sz="25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활용방안</a:t>
            </a:r>
            <a:r>
              <a:rPr lang="en-US" altLang="ko-KR" sz="25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Arial" panose="020B0604020202020204" pitchFamily="34" charset="0"/>
                <a:ea typeface="나눔스퀘어라운드 Light" panose="020B0600000101010101" pitchFamily="50" charset="-127"/>
                <a:cs typeface="Arial" panose="020B0604020202020204" pitchFamily="34" charset="0"/>
              </a:rPr>
              <a:t>· </a:t>
            </a:r>
            <a:r>
              <a:rPr lang="ko-KR" altLang="en-US" sz="25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보완점</a:t>
            </a:r>
          </a:p>
        </p:txBody>
      </p:sp>
    </p:spTree>
    <p:extLst>
      <p:ext uri="{BB962C8B-B14F-4D97-AF65-F5344CB8AC3E}">
        <p14:creationId xmlns:p14="http://schemas.microsoft.com/office/powerpoint/2010/main" val="74239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그룹 1015"/>
          <p:cNvGrpSpPr/>
          <p:nvPr/>
        </p:nvGrpSpPr>
        <p:grpSpPr>
          <a:xfrm>
            <a:off x="1135609" y="753493"/>
            <a:ext cx="10381183" cy="13971"/>
            <a:chOff x="1703413" y="1130239"/>
            <a:chExt cx="15571775" cy="2095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703413" y="1130239"/>
              <a:ext cx="15571775" cy="209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53883" y="728732"/>
            <a:ext cx="2697317" cy="38732"/>
            <a:chOff x="1010526" y="1093098"/>
            <a:chExt cx="1906767" cy="9523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10526" y="1093098"/>
              <a:ext cx="1906767" cy="95238"/>
            </a:xfrm>
            <a:prstGeom prst="rect">
              <a:avLst/>
            </a:prstGeom>
          </p:spPr>
        </p:pic>
      </p:grpSp>
      <p:sp>
        <p:nvSpPr>
          <p:cNvPr id="54" name="직사각형 53"/>
          <p:cNvSpPr/>
          <p:nvPr/>
        </p:nvSpPr>
        <p:spPr>
          <a:xfrm>
            <a:off x="553882" y="199070"/>
            <a:ext cx="2697317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기대효과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335841" y="342275"/>
            <a:ext cx="20890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분석배경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개요 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분석과정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1200" b="1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결과</a:t>
            </a:r>
          </a:p>
        </p:txBody>
      </p:sp>
      <p:sp>
        <p:nvSpPr>
          <p:cNvPr id="3" name="타원 2"/>
          <p:cNvSpPr/>
          <p:nvPr/>
        </p:nvSpPr>
        <p:spPr>
          <a:xfrm>
            <a:off x="1135609" y="1584960"/>
            <a:ext cx="4187007" cy="4358640"/>
          </a:xfrm>
          <a:prstGeom prst="ellipse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799457" y="1569720"/>
            <a:ext cx="4187007" cy="4358640"/>
          </a:xfrm>
          <a:prstGeom prst="ellipse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48978" y="4198176"/>
            <a:ext cx="4560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불법 </a:t>
            </a:r>
            <a:r>
              <a:rPr lang="ko-KR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주정차가</a:t>
            </a:r>
            <a:r>
              <a:rPr lang="ko-KR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야기하는 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defRPr/>
            </a:pPr>
            <a:r>
              <a:rPr lang="ko-KR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교통혼잡으로 인한 사회적 비용 절감 효과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 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66007" y="4216824"/>
            <a:ext cx="4560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기존 제도의 한계점을 보완한 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효율적인 관리 체계의 도입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66044" y="2491414"/>
            <a:ext cx="272613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경제적</a:t>
            </a:r>
            <a:endParaRPr lang="en-US" altLang="ko-KR" sz="4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4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효과 창출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529893" y="2902223"/>
            <a:ext cx="27261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민원 감소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21118104">
            <a:off x="1051155" y="1825895"/>
            <a:ext cx="107914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#1</a:t>
            </a:r>
            <a:endParaRPr lang="ko-KR" altLang="en-US" sz="60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 rot="21118104">
            <a:off x="6715003" y="1810655"/>
            <a:ext cx="107914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#2</a:t>
            </a:r>
            <a:endParaRPr lang="ko-KR" altLang="en-US" sz="60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53" r="47545" b="12829"/>
          <a:stretch/>
        </p:blipFill>
        <p:spPr>
          <a:xfrm>
            <a:off x="4219235" y="1569720"/>
            <a:ext cx="1595766" cy="217569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6" t="52444"/>
          <a:stretch/>
        </p:blipFill>
        <p:spPr>
          <a:xfrm>
            <a:off x="9319981" y="1505433"/>
            <a:ext cx="2530462" cy="197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3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그룹 1015"/>
          <p:cNvGrpSpPr/>
          <p:nvPr/>
        </p:nvGrpSpPr>
        <p:grpSpPr>
          <a:xfrm>
            <a:off x="1135609" y="753493"/>
            <a:ext cx="10381183" cy="13971"/>
            <a:chOff x="1703413" y="1130239"/>
            <a:chExt cx="15571775" cy="2095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703413" y="1130239"/>
              <a:ext cx="15571775" cy="209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53883" y="728732"/>
            <a:ext cx="2697317" cy="38732"/>
            <a:chOff x="1010526" y="1093098"/>
            <a:chExt cx="1906767" cy="9523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10526" y="1093098"/>
              <a:ext cx="1906767" cy="95238"/>
            </a:xfrm>
            <a:prstGeom prst="rect">
              <a:avLst/>
            </a:prstGeom>
          </p:spPr>
        </p:pic>
      </p:grpSp>
      <p:sp>
        <p:nvSpPr>
          <p:cNvPr id="54" name="직사각형 53"/>
          <p:cNvSpPr/>
          <p:nvPr/>
        </p:nvSpPr>
        <p:spPr>
          <a:xfrm>
            <a:off x="553882" y="199070"/>
            <a:ext cx="26973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활용 방안 및 보완점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335841" y="342275"/>
            <a:ext cx="20890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분석배경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개요 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분석과정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1200" b="1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결과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2045" y="2365150"/>
            <a:ext cx="5888235" cy="3561088"/>
          </a:xfrm>
          <a:prstGeom prst="round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40100" y="2888722"/>
            <a:ext cx="535253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민원 발생 예상 지역 선별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관리 대응책 마련</a:t>
            </a: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defRPr/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defRPr/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defRPr/>
            </a:pP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획일화된 단속 체계 도입</a:t>
            </a:r>
          </a:p>
          <a:p>
            <a:pPr>
              <a:defRPr/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defRPr/>
            </a:pPr>
            <a:endParaRPr lang="en-US" altLang="ko-KR" sz="2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단속 </a:t>
            </a:r>
            <a:r>
              <a:rPr lang="en-US" altLang="ko-KR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CCTV </a:t>
            </a:r>
            <a:r>
              <a:rPr lang="ko-KR" altLang="en-US" sz="2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설치 시 모델을 참고자료로 사용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47694" y="1445659"/>
            <a:ext cx="2326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업무 활용 방안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603257" y="1458051"/>
            <a:ext cx="11657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보완점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308369" y="2383942"/>
            <a:ext cx="5639791" cy="3471770"/>
          </a:xfrm>
          <a:prstGeom prst="round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6989531" y="2534778"/>
            <a:ext cx="518827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시계열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요소 반영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defRPr/>
            </a:pP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defRPr/>
            </a:pP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defRPr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추가적인 분석 데이터 확보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defRPr/>
            </a:pP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defRPr/>
            </a:pP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defRPr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추가적인 변수 탐색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defRPr/>
            </a:pP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defRPr/>
            </a:pP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defRPr/>
            </a:pP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이동식 단속 현황 데이터 필요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46222" r="6967" b="12889"/>
          <a:stretch/>
        </p:blipFill>
        <p:spPr>
          <a:xfrm>
            <a:off x="6570102" y="2583183"/>
            <a:ext cx="355319" cy="30985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46222" r="6967" b="12889"/>
          <a:stretch/>
        </p:blipFill>
        <p:spPr>
          <a:xfrm>
            <a:off x="6574421" y="3507211"/>
            <a:ext cx="355319" cy="309852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46222" r="6967" b="12889"/>
          <a:stretch/>
        </p:blipFill>
        <p:spPr>
          <a:xfrm>
            <a:off x="6574422" y="4414222"/>
            <a:ext cx="355319" cy="309852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46222" r="6967" b="12889"/>
          <a:stretch/>
        </p:blipFill>
        <p:spPr>
          <a:xfrm>
            <a:off x="6570102" y="5275556"/>
            <a:ext cx="355319" cy="30985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46222" r="6967" b="12889"/>
          <a:stretch/>
        </p:blipFill>
        <p:spPr>
          <a:xfrm>
            <a:off x="504267" y="2969374"/>
            <a:ext cx="355319" cy="30985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46222" r="6967" b="12889"/>
          <a:stretch/>
        </p:blipFill>
        <p:spPr>
          <a:xfrm>
            <a:off x="504267" y="3957645"/>
            <a:ext cx="355319" cy="30985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4" t="46222" r="6967" b="12889"/>
          <a:stretch/>
        </p:blipFill>
        <p:spPr>
          <a:xfrm>
            <a:off x="504267" y="4945916"/>
            <a:ext cx="355319" cy="309852"/>
          </a:xfrm>
          <a:prstGeom prst="rect">
            <a:avLst/>
          </a:prstGeom>
        </p:spPr>
      </p:pic>
      <p:grpSp>
        <p:nvGrpSpPr>
          <p:cNvPr id="48" name="그룹 1016"/>
          <p:cNvGrpSpPr/>
          <p:nvPr/>
        </p:nvGrpSpPr>
        <p:grpSpPr>
          <a:xfrm>
            <a:off x="625832" y="1531824"/>
            <a:ext cx="121862" cy="347341"/>
            <a:chOff x="1010526" y="1093098"/>
            <a:chExt cx="1906767" cy="95238"/>
          </a:xfrm>
        </p:grpSpPr>
        <p:pic>
          <p:nvPicPr>
            <p:cNvPr id="49" name="Object 5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-10800000">
              <a:off x="1010526" y="1093098"/>
              <a:ext cx="1906767" cy="95238"/>
            </a:xfrm>
            <a:prstGeom prst="rect">
              <a:avLst/>
            </a:prstGeom>
          </p:spPr>
        </p:pic>
      </p:grpSp>
      <p:grpSp>
        <p:nvGrpSpPr>
          <p:cNvPr id="50" name="그룹 1016"/>
          <p:cNvGrpSpPr/>
          <p:nvPr/>
        </p:nvGrpSpPr>
        <p:grpSpPr>
          <a:xfrm>
            <a:off x="6493834" y="1547064"/>
            <a:ext cx="134048" cy="347341"/>
            <a:chOff x="1010526" y="1093098"/>
            <a:chExt cx="1906767" cy="95238"/>
          </a:xfrm>
        </p:grpSpPr>
        <p:pic>
          <p:nvPicPr>
            <p:cNvPr id="51" name="Object 5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-10800000">
              <a:off x="1010526" y="1093098"/>
              <a:ext cx="1906767" cy="95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496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B2333-0642-47B3-B696-2E894595104F}"/>
              </a:ext>
            </a:extLst>
          </p:cNvPr>
          <p:cNvSpPr/>
          <p:nvPr/>
        </p:nvSpPr>
        <p:spPr>
          <a:xfrm>
            <a:off x="0" y="-48539"/>
            <a:ext cx="12192000" cy="6948407"/>
          </a:xfrm>
          <a:prstGeom prst="rect">
            <a:avLst/>
          </a:prstGeom>
          <a:solidFill>
            <a:srgbClr val="011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E671E7-8080-41C9-B4AD-687BFDECDD50}"/>
              </a:ext>
            </a:extLst>
          </p:cNvPr>
          <p:cNvSpPr txBox="1"/>
          <p:nvPr/>
        </p:nvSpPr>
        <p:spPr>
          <a:xfrm>
            <a:off x="437965" y="2669048"/>
            <a:ext cx="11316069" cy="759952"/>
          </a:xfrm>
          <a:prstGeom prst="rect">
            <a:avLst/>
          </a:prstGeom>
          <a:noFill/>
          <a:effectLst>
            <a:outerShdw blurRad="50800" dist="38100" dir="18900000" algn="b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감사합니다</a:t>
            </a:r>
            <a:endParaRPr lang="en-US" altLang="ko-KR" sz="3200" b="1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Times New Roman" panose="02020603050405020304" pitchFamily="18" charset="0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7481122-4ECA-4224-9BB8-DC3DC9620D4C}"/>
              </a:ext>
            </a:extLst>
          </p:cNvPr>
          <p:cNvCxnSpPr>
            <a:cxnSpLocks/>
          </p:cNvCxnSpPr>
          <p:nvPr/>
        </p:nvCxnSpPr>
        <p:spPr>
          <a:xfrm>
            <a:off x="1791478" y="3458982"/>
            <a:ext cx="859349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3DA0CAB-A5A3-4CCA-937E-03AEBC0FFFD2}"/>
              </a:ext>
            </a:extLst>
          </p:cNvPr>
          <p:cNvSpPr txBox="1"/>
          <p:nvPr/>
        </p:nvSpPr>
        <p:spPr>
          <a:xfrm>
            <a:off x="437965" y="3461047"/>
            <a:ext cx="11316069" cy="509627"/>
          </a:xfrm>
          <a:prstGeom prst="rect">
            <a:avLst/>
          </a:prstGeom>
          <a:noFill/>
          <a:effectLst>
            <a:outerShdw blurRad="50800" dist="38100" dir="18900000" algn="bl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서울</a:t>
            </a:r>
            <a:r>
              <a:rPr lang="en-US" altLang="ko-KR" sz="2000" b="1" dirty="0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4 ı </a:t>
            </a:r>
            <a:r>
              <a:rPr lang="ko-KR" altLang="en-US" sz="2000" b="1" dirty="0" err="1">
                <a:solidFill>
                  <a:schemeClr val="bg1"/>
                </a:solidFill>
                <a:effectLst/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Times New Roman" panose="02020603050405020304" pitchFamily="18" charset="0"/>
              </a:rPr>
              <a:t>노파쿠조</a:t>
            </a:r>
            <a:endParaRPr lang="en-US" altLang="ko-KR" sz="2000" b="1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BFF510ED-1527-4DE6-BD39-7859BB7568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867" y="5050972"/>
            <a:ext cx="1018946" cy="101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3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95DBB7-E5C7-4511-AF1B-A248CD3F3629}"/>
              </a:ext>
            </a:extLst>
          </p:cNvPr>
          <p:cNvSpPr/>
          <p:nvPr/>
        </p:nvSpPr>
        <p:spPr>
          <a:xfrm>
            <a:off x="2663792" y="3847633"/>
            <a:ext cx="6864413" cy="369332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lumMod val="75000"/>
                <a:lumOff val="25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불법 주차와 불법 정차를 아우르는 말로</a:t>
            </a:r>
            <a:r>
              <a:rPr lang="en-US" altLang="ko-KR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교통 침체 등 혼란을 야기시킨다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DA0DEA-71B1-4850-A75D-FD36691206EC}"/>
              </a:ext>
            </a:extLst>
          </p:cNvPr>
          <p:cNvSpPr/>
          <p:nvPr/>
        </p:nvSpPr>
        <p:spPr>
          <a:xfrm>
            <a:off x="2081537" y="2636129"/>
            <a:ext cx="2981907" cy="830997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lumMod val="75000"/>
                <a:lumOff val="25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불법주정차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DA0DEA-71B1-4850-A75D-FD36691206EC}"/>
              </a:ext>
            </a:extLst>
          </p:cNvPr>
          <p:cNvSpPr/>
          <p:nvPr/>
        </p:nvSpPr>
        <p:spPr>
          <a:xfrm>
            <a:off x="5136017" y="2637528"/>
            <a:ext cx="5299849" cy="830997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lumMod val="75000"/>
                <a:lumOff val="25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해본 적 있으신가요</a:t>
            </a:r>
            <a:r>
              <a:rPr lang="en-US" altLang="ko-KR" sz="4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48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75C4FC-E880-4427-A01D-EC4FDBC7D168}"/>
              </a:ext>
            </a:extLst>
          </p:cNvPr>
          <p:cNvSpPr/>
          <p:nvPr/>
        </p:nvSpPr>
        <p:spPr>
          <a:xfrm rot="21399758">
            <a:off x="840186" y="1534488"/>
            <a:ext cx="6909139" cy="55399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endParaRPr lang="en-US" altLang="ko-KR" sz="600" b="1" dirty="0">
              <a:solidFill>
                <a:srgbClr val="3C3E40"/>
              </a:solidFill>
              <a:latin typeface="Tahoma" panose="020B0604030504040204" pitchFamily="34" charset="0"/>
            </a:endParaRPr>
          </a:p>
          <a:p>
            <a:r>
              <a:rPr lang="ko-KR" altLang="en-US" sz="2400" b="1" dirty="0"/>
              <a:t>늘어나는 </a:t>
            </a:r>
            <a:r>
              <a:rPr lang="ko-KR" altLang="en-US" sz="2400" b="1" dirty="0" err="1"/>
              <a:t>대형화물차</a:t>
            </a:r>
            <a:r>
              <a:rPr lang="en-US" altLang="ko-KR" sz="2400" b="1" dirty="0"/>
              <a:t>...</a:t>
            </a:r>
            <a:r>
              <a:rPr lang="ko-KR" altLang="en-US" sz="2400" b="1" dirty="0" err="1"/>
              <a:t>불법주정차</a:t>
            </a:r>
            <a:r>
              <a:rPr lang="ko-KR" altLang="en-US" sz="2400" b="1" dirty="0"/>
              <a:t> 문제 고민해야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C900842-3D81-4896-B0F9-1EBAD0B3D8BD}"/>
              </a:ext>
            </a:extLst>
          </p:cNvPr>
          <p:cNvSpPr/>
          <p:nvPr/>
        </p:nvSpPr>
        <p:spPr>
          <a:xfrm rot="184792">
            <a:off x="4166515" y="2636063"/>
            <a:ext cx="5713003" cy="55399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endParaRPr lang="en-US" altLang="ko-KR" sz="600" b="1" dirty="0">
              <a:solidFill>
                <a:srgbClr val="3C3E40"/>
              </a:solidFill>
              <a:latin typeface="Tahoma" panose="020B0604030504040204" pitchFamily="34" charset="0"/>
            </a:endParaRPr>
          </a:p>
          <a:p>
            <a:pPr algn="ctr"/>
            <a:r>
              <a:rPr lang="en-US" altLang="ko-KR" sz="2400" b="1" dirty="0"/>
              <a:t>"</a:t>
            </a:r>
            <a:r>
              <a:rPr lang="ko-KR" altLang="en-US" sz="2400" b="1" dirty="0" err="1"/>
              <a:t>단속해달라</a:t>
            </a:r>
            <a:r>
              <a:rPr lang="en-US" altLang="ko-KR" sz="2400" b="1" dirty="0"/>
              <a:t>", "</a:t>
            </a:r>
            <a:r>
              <a:rPr lang="ko-KR" altLang="en-US" sz="2400" b="1" dirty="0"/>
              <a:t>왜 단속하냐</a:t>
            </a:r>
            <a:r>
              <a:rPr lang="en-US" altLang="ko-KR" sz="2400" b="1" dirty="0"/>
              <a:t>" </a:t>
            </a:r>
            <a:r>
              <a:rPr lang="ko-KR" altLang="en-US" sz="2400" b="1" dirty="0"/>
              <a:t>민원 대립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47995D7-2D8C-49ED-B55B-C49DA5E08D34}"/>
              </a:ext>
            </a:extLst>
          </p:cNvPr>
          <p:cNvSpPr/>
          <p:nvPr/>
        </p:nvSpPr>
        <p:spPr>
          <a:xfrm rot="520479">
            <a:off x="512066" y="3250520"/>
            <a:ext cx="6325091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/>
              <a:t>민원 </a:t>
            </a:r>
            <a:r>
              <a:rPr lang="en-US" altLang="ko-KR" sz="2400" b="1" dirty="0"/>
              <a:t>59% </a:t>
            </a:r>
            <a:r>
              <a:rPr lang="ko-KR" altLang="en-US" sz="2400" b="1" dirty="0" err="1"/>
              <a:t>주차교통</a:t>
            </a:r>
            <a:r>
              <a:rPr lang="en-US" altLang="ko-KR" sz="2400" b="1" dirty="0"/>
              <a:t>…'</a:t>
            </a:r>
            <a:r>
              <a:rPr lang="ko-KR" altLang="en-US" sz="2400" b="1" dirty="0" err="1"/>
              <a:t>불법주정차</a:t>
            </a:r>
            <a:r>
              <a:rPr lang="en-US" altLang="ko-KR" sz="2400" b="1" dirty="0"/>
              <a:t>' </a:t>
            </a:r>
            <a:r>
              <a:rPr lang="ko-KR" altLang="en-US" sz="2400" b="1" dirty="0"/>
              <a:t>최다 언급</a:t>
            </a:r>
            <a:endParaRPr lang="ko-KR" altLang="en-US" sz="24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FCE5208-090F-48F6-9078-1B6CBB5FFC09}"/>
              </a:ext>
            </a:extLst>
          </p:cNvPr>
          <p:cNvSpPr/>
          <p:nvPr/>
        </p:nvSpPr>
        <p:spPr>
          <a:xfrm rot="21132515">
            <a:off x="6059677" y="1786711"/>
            <a:ext cx="5611132" cy="55399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endParaRPr lang="en-US" altLang="ko-KR" sz="600" b="1" dirty="0">
              <a:solidFill>
                <a:srgbClr val="3C3E40"/>
              </a:solidFill>
              <a:latin typeface="Tahoma" panose="020B0604030504040204" pitchFamily="34" charset="0"/>
            </a:endParaRPr>
          </a:p>
          <a:p>
            <a:pPr algn="ctr"/>
            <a:r>
              <a:rPr lang="en-US" altLang="ko-KR" sz="2400" b="1" dirty="0">
                <a:latin typeface="Tahoma" panose="020B0604030504040204" pitchFamily="34" charset="0"/>
              </a:rPr>
              <a:t>"</a:t>
            </a:r>
            <a:r>
              <a:rPr lang="ko-KR" altLang="en-US" sz="2400" b="1" dirty="0" err="1">
                <a:latin typeface="Tahoma" panose="020B0604030504040204" pitchFamily="34" charset="0"/>
              </a:rPr>
              <a:t>주정차</a:t>
            </a:r>
            <a:r>
              <a:rPr lang="ko-KR" altLang="en-US" sz="2400" b="1" dirty="0">
                <a:latin typeface="Tahoma" panose="020B0604030504040204" pitchFamily="34" charset="0"/>
              </a:rPr>
              <a:t> 민원 힘들다</a:t>
            </a:r>
            <a:r>
              <a:rPr lang="en-US" altLang="ko-KR" sz="2400" b="1" dirty="0">
                <a:latin typeface="Tahoma" panose="020B0604030504040204" pitchFamily="34" charset="0"/>
              </a:rPr>
              <a:t>" 30</a:t>
            </a:r>
            <a:r>
              <a:rPr lang="ko-KR" altLang="en-US" sz="2400" b="1" dirty="0">
                <a:latin typeface="Tahoma" panose="020B0604030504040204" pitchFamily="34" charset="0"/>
              </a:rPr>
              <a:t>대 공무원 투신</a:t>
            </a:r>
            <a:endParaRPr lang="ko-KR" altLang="en-US" sz="7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F94E5DE-189E-4BBD-A445-FFDC79E76C19}"/>
              </a:ext>
            </a:extLst>
          </p:cNvPr>
          <p:cNvSpPr/>
          <p:nvPr/>
        </p:nvSpPr>
        <p:spPr>
          <a:xfrm rot="221227">
            <a:off x="815633" y="4795824"/>
            <a:ext cx="6855671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b="1" dirty="0"/>
              <a:t>상점 앞 불법 주차 신고했더니</a:t>
            </a:r>
            <a:r>
              <a:rPr lang="en-US" altLang="ko-KR" sz="2400" b="1" dirty="0"/>
              <a:t>…</a:t>
            </a:r>
            <a:r>
              <a:rPr lang="ko-KR" altLang="en-US" sz="2400" b="1" dirty="0"/>
              <a:t>욕설하고 밀치고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31BAE4-A93D-4A1F-B58F-0419AEB47206}"/>
              </a:ext>
            </a:extLst>
          </p:cNvPr>
          <p:cNvSpPr/>
          <p:nvPr/>
        </p:nvSpPr>
        <p:spPr>
          <a:xfrm>
            <a:off x="3321422" y="4516769"/>
            <a:ext cx="5911222" cy="369332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lumMod val="75000"/>
                <a:lumOff val="25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연간 </a:t>
            </a:r>
            <a:r>
              <a:rPr lang="en-US" altLang="ko-KR" b="1" dirty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ko-KR" altLang="en-US" b="1" dirty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 </a:t>
            </a:r>
            <a:r>
              <a:rPr lang="en-US" altLang="ko-KR" b="1" dirty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3400</a:t>
            </a:r>
            <a:r>
              <a:rPr lang="ko-KR" altLang="en-US" b="1" dirty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억원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F94E5DE-189E-4BBD-A445-FFDC79E76C19}"/>
              </a:ext>
            </a:extLst>
          </p:cNvPr>
          <p:cNvSpPr/>
          <p:nvPr/>
        </p:nvSpPr>
        <p:spPr>
          <a:xfrm rot="21236318">
            <a:off x="5143077" y="5380316"/>
            <a:ext cx="6194184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2400" b="1" dirty="0"/>
              <a:t>불법 </a:t>
            </a:r>
            <a:r>
              <a:rPr lang="ko-KR" altLang="en-US" sz="2400" b="1" dirty="0" err="1"/>
              <a:t>주정차로</a:t>
            </a:r>
            <a:r>
              <a:rPr lang="ko-KR" altLang="en-US" sz="2400" b="1" dirty="0"/>
              <a:t> 몸살</a:t>
            </a:r>
            <a:r>
              <a:rPr lang="en-US" altLang="ko-KR" sz="2400" b="1" dirty="0"/>
              <a:t>…</a:t>
            </a:r>
            <a:r>
              <a:rPr lang="ko-KR" altLang="en-US" sz="2400" b="1" dirty="0"/>
              <a:t>소방차량 출동도 ‘불안’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5C86A7-CFCB-4542-8555-800BB393E44F}"/>
              </a:ext>
            </a:extLst>
          </p:cNvPr>
          <p:cNvSpPr/>
          <p:nvPr/>
        </p:nvSpPr>
        <p:spPr>
          <a:xfrm rot="21399758">
            <a:off x="4853125" y="4157946"/>
            <a:ext cx="6821683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2400" b="1" dirty="0" err="1"/>
              <a:t>불법주정차</a:t>
            </a:r>
            <a:r>
              <a:rPr lang="ko-KR" altLang="en-US" sz="2400" b="1" dirty="0"/>
              <a:t> 신고 주의보</a:t>
            </a:r>
            <a:r>
              <a:rPr lang="en-US" altLang="ko-KR" sz="2400" b="1" dirty="0"/>
              <a:t>…</a:t>
            </a:r>
            <a:r>
              <a:rPr lang="ko-KR" altLang="en-US" sz="2400" b="1" dirty="0"/>
              <a:t>일부 보복 심리도 작용</a:t>
            </a:r>
          </a:p>
        </p:txBody>
      </p:sp>
    </p:spTree>
    <p:extLst>
      <p:ext uri="{BB962C8B-B14F-4D97-AF65-F5344CB8AC3E}">
        <p14:creationId xmlns:p14="http://schemas.microsoft.com/office/powerpoint/2010/main" val="46485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0.22161 0.00139 " pathEditMode="relative" rAng="0" ptsTypes="AA">
                                      <p:cBhvr>
                                        <p:cTn id="9" dur="1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81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0" grpId="0"/>
      <p:bldP spid="32" grpId="0" animBg="1"/>
      <p:bldP spid="33" grpId="0" animBg="1"/>
      <p:bldP spid="35" grpId="0" animBg="1"/>
      <p:bldP spid="36" grpId="0" animBg="1"/>
      <p:bldP spid="37" grpId="0" animBg="1"/>
      <p:bldP spid="13" grpId="0"/>
      <p:bldP spid="38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2377440" y="1607234"/>
            <a:ext cx="7312227" cy="4187218"/>
            <a:chOff x="1625340" y="1310641"/>
            <a:chExt cx="9009639" cy="5176852"/>
          </a:xfrm>
        </p:grpSpPr>
        <p:sp>
          <p:nvSpPr>
            <p:cNvPr id="4" name="직사각형 3"/>
            <p:cNvSpPr/>
            <p:nvPr/>
          </p:nvSpPr>
          <p:spPr>
            <a:xfrm>
              <a:off x="3972512" y="6030871"/>
              <a:ext cx="1906215" cy="4566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국민권익위원회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577839" y="1310641"/>
              <a:ext cx="2039181" cy="4566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불법 </a:t>
              </a:r>
              <a:r>
                <a:rPr lang="ko-KR" altLang="en-US" dirty="0" err="1">
                  <a:solidFill>
                    <a:schemeClr val="bg1">
                      <a:lumMod val="6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주정차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신고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597019" y="5616068"/>
              <a:ext cx="1972698" cy="4566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장애인 보호구역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235578" y="3389114"/>
              <a:ext cx="4408849" cy="875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b="1" dirty="0">
                  <a:solidFill>
                    <a:srgbClr val="FF505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어린이 보호구역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679124" y="4178430"/>
              <a:ext cx="1379301" cy="4946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F447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거짓말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203903" y="4504395"/>
              <a:ext cx="3575350" cy="722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b="1" dirty="0">
                  <a:solidFill>
                    <a:srgbClr val="0A365C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장애인 </a:t>
              </a:r>
              <a:r>
                <a:rPr lang="ko-KR" altLang="en-US" sz="3200" b="1" dirty="0" err="1">
                  <a:solidFill>
                    <a:srgbClr val="0A365C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전용구역</a:t>
              </a:r>
              <a:endParaRPr lang="ko-KR" altLang="en-US" sz="3200" b="1" dirty="0">
                <a:solidFill>
                  <a:srgbClr val="0A365C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858987" y="4932013"/>
              <a:ext cx="1839225" cy="6468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dirty="0">
                  <a:solidFill>
                    <a:srgbClr val="FF505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통행방해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140150" y="5623809"/>
              <a:ext cx="2741853" cy="570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 dirty="0">
                  <a:solidFill>
                    <a:srgbClr val="0A365C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플라스틱 </a:t>
              </a:r>
              <a:r>
                <a:rPr lang="ko-KR" altLang="en-US" sz="2400" b="1" dirty="0" err="1">
                  <a:solidFill>
                    <a:srgbClr val="0A365C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볼라도</a:t>
              </a:r>
              <a:endParaRPr lang="ko-KR" altLang="en-US" sz="2400" b="1" dirty="0">
                <a:solidFill>
                  <a:srgbClr val="0A365C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01398" y="4529288"/>
              <a:ext cx="1436303" cy="6468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보행자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175216" y="5065325"/>
              <a:ext cx="4134308" cy="7990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b="1" dirty="0">
                  <a:solidFill>
                    <a:srgbClr val="FF505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철재 펜스 </a:t>
              </a:r>
              <a:r>
                <a:rPr lang="ko-KR" altLang="en-US" sz="3600" b="1" dirty="0" err="1">
                  <a:solidFill>
                    <a:srgbClr val="FF505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미설치</a:t>
              </a:r>
              <a:endParaRPr lang="ko-KR" altLang="en-US" sz="3600" b="1" dirty="0">
                <a:solidFill>
                  <a:srgbClr val="FF5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25340" y="2653296"/>
              <a:ext cx="4185661" cy="6468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dirty="0">
                  <a:solidFill>
                    <a:srgbClr val="0F447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안전시설물 변경 요청 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133255" y="2196060"/>
              <a:ext cx="1381000" cy="4946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횡단보도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448035" y="3547530"/>
              <a:ext cx="1436303" cy="6468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dirty="0">
                  <a:solidFill>
                    <a:srgbClr val="0A365C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과태료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764824" y="2522738"/>
              <a:ext cx="2064666" cy="799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b="1" dirty="0">
                  <a:solidFill>
                    <a:srgbClr val="FF505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우회전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393466" y="5348496"/>
              <a:ext cx="2194746" cy="722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b="1" dirty="0">
                  <a:solidFill>
                    <a:srgbClr val="0A365C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차량 신고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872694" y="4051255"/>
              <a:ext cx="1681763" cy="646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rgbClr val="0F447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번호판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552567" y="3052445"/>
              <a:ext cx="1610112" cy="570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 dirty="0" err="1">
                  <a:solidFill>
                    <a:srgbClr val="0A365C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중복민원</a:t>
              </a:r>
              <a:endParaRPr lang="ko-KR" altLang="en-US" sz="2400" b="1" dirty="0">
                <a:solidFill>
                  <a:srgbClr val="0A365C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219513" y="2336863"/>
              <a:ext cx="1839225" cy="6468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dirty="0">
                  <a:solidFill>
                    <a:srgbClr val="0A365C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차량통행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186662" y="2154964"/>
              <a:ext cx="2814932" cy="7990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b="1" dirty="0">
                  <a:solidFill>
                    <a:srgbClr val="FF505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버스정류장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481744" y="1730404"/>
              <a:ext cx="3701759" cy="722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지자체 소관 업무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103530" y="4364190"/>
              <a:ext cx="1779972" cy="7990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b="1" dirty="0">
                  <a:solidFill>
                    <a:srgbClr val="FF505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무책임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858239" y="3812268"/>
              <a:ext cx="1610112" cy="570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 dirty="0" err="1">
                  <a:solidFill>
                    <a:srgbClr val="0A365C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건별신고</a:t>
              </a:r>
              <a:endParaRPr lang="ko-KR" altLang="en-US" sz="2400" b="1" dirty="0">
                <a:solidFill>
                  <a:srgbClr val="0A365C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669572" y="3308645"/>
              <a:ext cx="1839225" cy="6468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단속결과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331835" y="4041043"/>
              <a:ext cx="1839225" cy="6468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dirty="0" err="1">
                  <a:solidFill>
                    <a:srgbClr val="0F447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통행가능</a:t>
              </a:r>
              <a:endParaRPr lang="ko-KR" altLang="en-US" sz="2800" b="1" dirty="0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159430" y="2936244"/>
              <a:ext cx="2528541" cy="722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단속카메라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561418" y="1791048"/>
              <a:ext cx="1246926" cy="4566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err="1">
                  <a:solidFill>
                    <a:schemeClr val="bg1">
                      <a:lumMod val="6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이송기관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9449100" y="4035920"/>
              <a:ext cx="696594" cy="4566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길목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552391" y="1803316"/>
              <a:ext cx="1097339" cy="4566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마전</a:t>
              </a: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1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차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943120" y="4524165"/>
              <a:ext cx="938519" cy="4566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장애인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798375" y="3737180"/>
              <a:ext cx="938519" cy="4566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유모차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748853" y="5803384"/>
              <a:ext cx="1422366" cy="4566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풍림아파트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9256533" y="3153699"/>
              <a:ext cx="938519" cy="4566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화물차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542036" y="1386938"/>
              <a:ext cx="1906215" cy="4566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rgbClr val="0A365C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골목길차량이동</a:t>
              </a:r>
              <a:endParaRPr lang="ko-KR" altLang="en-US" dirty="0">
                <a:solidFill>
                  <a:srgbClr val="0A365C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790130" y="6028022"/>
              <a:ext cx="1180442" cy="4566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rgbClr val="0A365C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경상남도</a:t>
              </a:r>
              <a:endParaRPr lang="ko-KR" altLang="en-US" dirty="0">
                <a:solidFill>
                  <a:srgbClr val="0A365C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454537" y="5164642"/>
              <a:ext cx="1180442" cy="4566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주차구역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41" name="그룹 1015"/>
          <p:cNvGrpSpPr/>
          <p:nvPr/>
        </p:nvGrpSpPr>
        <p:grpSpPr>
          <a:xfrm>
            <a:off x="1135609" y="753493"/>
            <a:ext cx="10381183" cy="13971"/>
            <a:chOff x="1703413" y="1130239"/>
            <a:chExt cx="15571775" cy="20956"/>
          </a:xfrm>
        </p:grpSpPr>
        <p:pic>
          <p:nvPicPr>
            <p:cNvPr id="42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703413" y="1130239"/>
              <a:ext cx="15571775" cy="20956"/>
            </a:xfrm>
            <a:prstGeom prst="rect">
              <a:avLst/>
            </a:prstGeom>
          </p:spPr>
        </p:pic>
      </p:grpSp>
      <p:grpSp>
        <p:nvGrpSpPr>
          <p:cNvPr id="43" name="그룹 1016"/>
          <p:cNvGrpSpPr/>
          <p:nvPr/>
        </p:nvGrpSpPr>
        <p:grpSpPr>
          <a:xfrm>
            <a:off x="553883" y="728732"/>
            <a:ext cx="2697317" cy="38732"/>
            <a:chOff x="1010526" y="1093098"/>
            <a:chExt cx="1906767" cy="95238"/>
          </a:xfrm>
        </p:grpSpPr>
        <p:pic>
          <p:nvPicPr>
            <p:cNvPr id="44" name="Object 5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10526" y="1093098"/>
              <a:ext cx="1906767" cy="95238"/>
            </a:xfrm>
            <a:prstGeom prst="rect">
              <a:avLst/>
            </a:prstGeom>
          </p:spPr>
        </p:pic>
      </p:grpSp>
      <p:sp>
        <p:nvSpPr>
          <p:cNvPr id="45" name="직사각형 44"/>
          <p:cNvSpPr/>
          <p:nvPr/>
        </p:nvSpPr>
        <p:spPr>
          <a:xfrm>
            <a:off x="553883" y="199070"/>
            <a:ext cx="2135521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주제선정 배경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11FD855-A279-488B-B7A2-156DEA1BA761}"/>
              </a:ext>
            </a:extLst>
          </p:cNvPr>
          <p:cNvSpPr/>
          <p:nvPr/>
        </p:nvSpPr>
        <p:spPr>
          <a:xfrm>
            <a:off x="3335841" y="342275"/>
            <a:ext cx="20890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33568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분석배경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  </a:t>
            </a:r>
            <a:r>
              <a:rPr lang="ko-KR" altLang="en-US" sz="1200" b="1" dirty="0" err="1">
                <a:solidFill>
                  <a:schemeClr val="bg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분석과정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결과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-323414" y="0"/>
            <a:ext cx="12847320" cy="6857999"/>
            <a:chOff x="2824618" y="-4073924"/>
            <a:chExt cx="12192000" cy="6857999"/>
          </a:xfrm>
        </p:grpSpPr>
        <p:sp>
          <p:nvSpPr>
            <p:cNvPr id="50" name="직사각형 49"/>
            <p:cNvSpPr/>
            <p:nvPr/>
          </p:nvSpPr>
          <p:spPr>
            <a:xfrm>
              <a:off x="2824618" y="-4073924"/>
              <a:ext cx="12192000" cy="6857999"/>
            </a:xfrm>
            <a:prstGeom prst="rect">
              <a:avLst/>
            </a:prstGeom>
            <a:solidFill>
              <a:schemeClr val="bg1">
                <a:alpha val="94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5046453" y="-915826"/>
              <a:ext cx="7656421" cy="954603"/>
              <a:chOff x="5244716" y="-3070827"/>
              <a:chExt cx="7656421" cy="954603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775D4BD-5F74-4C70-B3C9-FDBB1E5F5CE8}"/>
                  </a:ext>
                </a:extLst>
              </p:cNvPr>
              <p:cNvSpPr txBox="1"/>
              <p:nvPr/>
            </p:nvSpPr>
            <p:spPr>
              <a:xfrm>
                <a:off x="5793271" y="-3070827"/>
                <a:ext cx="68365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tx2"/>
                    </a:solidFill>
                    <a:latin typeface="나눔스퀘어라운드 Regular"/>
                  </a:rPr>
                  <a:t>“</a:t>
                </a:r>
                <a:r>
                  <a:rPr lang="ko-KR" altLang="en-US" sz="2400" b="1" dirty="0">
                    <a:solidFill>
                      <a:schemeClr val="tx2"/>
                    </a:solidFill>
                    <a:latin typeface="나눔스퀘어라운드 Regular"/>
                  </a:rPr>
                  <a:t>지난 한 달간 민원 신고 키워드 </a:t>
                </a:r>
                <a:r>
                  <a:rPr lang="en-US" altLang="ko-KR" sz="2400" b="1" dirty="0">
                    <a:solidFill>
                      <a:schemeClr val="tx2"/>
                    </a:solidFill>
                    <a:latin typeface="나눔스퀘어라운드 Regular"/>
                  </a:rPr>
                  <a:t>1</a:t>
                </a:r>
                <a:r>
                  <a:rPr lang="ko-KR" altLang="en-US" sz="2400" b="1" dirty="0">
                    <a:solidFill>
                      <a:schemeClr val="tx2"/>
                    </a:solidFill>
                    <a:latin typeface="나눔스퀘어라운드 Regular"/>
                  </a:rPr>
                  <a:t>위는 </a:t>
                </a:r>
                <a:r>
                  <a:rPr lang="ko-KR" altLang="en-US" sz="2800" b="1" dirty="0">
                    <a:solidFill>
                      <a:schemeClr val="tx2"/>
                    </a:solidFill>
                    <a:latin typeface="나눔스퀘어라운드 Regular"/>
                  </a:rPr>
                  <a:t>불법주정차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CE20101-8F1F-447C-8655-99776B7FE8CD}"/>
                  </a:ext>
                </a:extLst>
              </p:cNvPr>
              <p:cNvSpPr txBox="1"/>
              <p:nvPr/>
            </p:nvSpPr>
            <p:spPr>
              <a:xfrm>
                <a:off x="5244716" y="-2577889"/>
                <a:ext cx="76564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chemeClr val="tx2"/>
                    </a:solidFill>
                    <a:latin typeface="나눔스퀘어라운드 Regular"/>
                  </a:rPr>
                  <a:t>불법주정차 단속에 대한 </a:t>
                </a:r>
                <a:r>
                  <a:rPr lang="ko-KR" altLang="en-US" sz="2400" b="1" dirty="0">
                    <a:solidFill>
                      <a:srgbClr val="FF0000"/>
                    </a:solidFill>
                    <a:latin typeface="나눔스퀘어라운드 Regular"/>
                  </a:rPr>
                  <a:t>대립된 민원 有</a:t>
                </a:r>
                <a:r>
                  <a:rPr lang="en-US" altLang="ko-KR" sz="2400" b="1" dirty="0">
                    <a:solidFill>
                      <a:schemeClr val="tx2"/>
                    </a:solidFill>
                    <a:latin typeface="나눔스퀘어라운드 Regular"/>
                  </a:rPr>
                  <a:t> “</a:t>
                </a:r>
                <a:r>
                  <a:rPr lang="ko-KR" altLang="en-US" sz="2400" b="1" dirty="0">
                    <a:solidFill>
                      <a:srgbClr val="FF0000"/>
                    </a:solidFill>
                    <a:latin typeface="나눔스퀘어라운드 Regular"/>
                  </a:rPr>
                  <a:t> </a:t>
                </a:r>
                <a:endParaRPr lang="ko-KR" altLang="en-US" sz="2800" b="1" dirty="0">
                  <a:solidFill>
                    <a:srgbClr val="FF0000"/>
                  </a:solidFill>
                  <a:latin typeface="나눔스퀘어라운드 Regula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664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5806" y="1"/>
            <a:ext cx="12192000" cy="6874691"/>
          </a:xfrm>
          <a:prstGeom prst="rect">
            <a:avLst/>
          </a:prstGeom>
          <a:solidFill>
            <a:srgbClr val="EC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1015" name="그룹 1015"/>
          <p:cNvGrpSpPr/>
          <p:nvPr/>
        </p:nvGrpSpPr>
        <p:grpSpPr>
          <a:xfrm>
            <a:off x="1135609" y="753493"/>
            <a:ext cx="10381183" cy="13971"/>
            <a:chOff x="1703413" y="1130239"/>
            <a:chExt cx="15571775" cy="2095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703413" y="1130239"/>
              <a:ext cx="15571775" cy="209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53883" y="728732"/>
            <a:ext cx="2697317" cy="38732"/>
            <a:chOff x="1010526" y="1093098"/>
            <a:chExt cx="1906767" cy="9523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10526" y="1093098"/>
              <a:ext cx="1906767" cy="95238"/>
            </a:xfrm>
            <a:prstGeom prst="rect">
              <a:avLst/>
            </a:prstGeom>
          </p:spPr>
        </p:pic>
      </p:grpSp>
      <p:sp>
        <p:nvSpPr>
          <p:cNvPr id="54" name="직사각형 53"/>
          <p:cNvSpPr/>
          <p:nvPr/>
        </p:nvSpPr>
        <p:spPr>
          <a:xfrm>
            <a:off x="553883" y="199070"/>
            <a:ext cx="2135521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주제선정 배경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836054"/>
            <a:ext cx="6129338" cy="5983212"/>
          </a:xfrm>
          <a:prstGeom prst="rect">
            <a:avLst/>
          </a:prstGeom>
          <a:solidFill>
            <a:srgbClr val="EC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11FD855-A279-488B-B7A2-156DEA1BA761}"/>
              </a:ext>
            </a:extLst>
          </p:cNvPr>
          <p:cNvSpPr/>
          <p:nvPr/>
        </p:nvSpPr>
        <p:spPr>
          <a:xfrm>
            <a:off x="3335841" y="342275"/>
            <a:ext cx="20890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33568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분석배경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  </a:t>
            </a:r>
            <a:r>
              <a:rPr lang="ko-KR" altLang="en-US" sz="1200" b="1" dirty="0" err="1">
                <a:solidFill>
                  <a:schemeClr val="bg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과정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결과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585343D2-F7FC-41CD-9BA5-28E03DF31AFD}"/>
              </a:ext>
            </a:extLst>
          </p:cNvPr>
          <p:cNvGrpSpPr/>
          <p:nvPr/>
        </p:nvGrpSpPr>
        <p:grpSpPr>
          <a:xfrm>
            <a:off x="811933" y="1353223"/>
            <a:ext cx="4260326" cy="369332"/>
            <a:chOff x="1176422" y="1462830"/>
            <a:chExt cx="4260326" cy="36933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9A13C5D-B880-41C9-9AEA-7AE247BA5E12}"/>
                </a:ext>
              </a:extLst>
            </p:cNvPr>
            <p:cNvSpPr txBox="1"/>
            <p:nvPr/>
          </p:nvSpPr>
          <p:spPr>
            <a:xfrm>
              <a:off x="1437772" y="1462830"/>
              <a:ext cx="3998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보행자와 운전자의 안전 위협</a:t>
              </a:r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0238FBAE-16BB-4E94-BAD8-295525467795}"/>
                </a:ext>
              </a:extLst>
            </p:cNvPr>
            <p:cNvSpPr/>
            <p:nvPr/>
          </p:nvSpPr>
          <p:spPr>
            <a:xfrm>
              <a:off x="1176422" y="1526225"/>
              <a:ext cx="221593" cy="211584"/>
            </a:xfrm>
            <a:custGeom>
              <a:avLst/>
              <a:gdLst>
                <a:gd name="connsiteX0" fmla="*/ 0 w 243480"/>
                <a:gd name="connsiteY0" fmla="*/ 124445 h 257791"/>
                <a:gd name="connsiteX1" fmla="*/ 81160 w 243480"/>
                <a:gd name="connsiteY1" fmla="*/ 254300 h 257791"/>
                <a:gd name="connsiteX2" fmla="*/ 243480 w 243480"/>
                <a:gd name="connsiteY2" fmla="*/ 0 h 257791"/>
                <a:gd name="connsiteX0" fmla="*/ 0 w 221593"/>
                <a:gd name="connsiteY0" fmla="*/ 78238 h 211584"/>
                <a:gd name="connsiteX1" fmla="*/ 81160 w 221593"/>
                <a:gd name="connsiteY1" fmla="*/ 208093 h 211584"/>
                <a:gd name="connsiteX2" fmla="*/ 221593 w 221593"/>
                <a:gd name="connsiteY2" fmla="*/ 0 h 21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593" h="211584">
                  <a:moveTo>
                    <a:pt x="0" y="78238"/>
                  </a:moveTo>
                  <a:cubicBezTo>
                    <a:pt x="20290" y="153536"/>
                    <a:pt x="40580" y="228834"/>
                    <a:pt x="81160" y="208093"/>
                  </a:cubicBezTo>
                  <a:cubicBezTo>
                    <a:pt x="121740" y="187352"/>
                    <a:pt x="160723" y="116779"/>
                    <a:pt x="221593" y="0"/>
                  </a:cubicBezTo>
                </a:path>
              </a:pathLst>
            </a:custGeom>
            <a:noFill/>
            <a:ln w="47625" cap="rnd">
              <a:solidFill>
                <a:srgbClr val="083358"/>
              </a:solidFill>
            </a:ln>
            <a:effectLst>
              <a:outerShdw blurRad="50800" dist="50800" dir="5400000" algn="ctr" rotWithShape="0">
                <a:schemeClr val="bg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B3F1A779-6856-43F7-A2F3-BA697FC31640}"/>
              </a:ext>
            </a:extLst>
          </p:cNvPr>
          <p:cNvGrpSpPr/>
          <p:nvPr/>
        </p:nvGrpSpPr>
        <p:grpSpPr>
          <a:xfrm>
            <a:off x="811933" y="2070263"/>
            <a:ext cx="4235620" cy="369332"/>
            <a:chOff x="1176422" y="4690308"/>
            <a:chExt cx="4235620" cy="36933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0EDC8BA-A552-47C3-829A-327A116D9318}"/>
                </a:ext>
              </a:extLst>
            </p:cNvPr>
            <p:cNvSpPr txBox="1"/>
            <p:nvPr/>
          </p:nvSpPr>
          <p:spPr>
            <a:xfrm>
              <a:off x="1413066" y="4690308"/>
              <a:ext cx="3998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긴급출동 차량 방해</a:t>
              </a: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F189AF17-F369-4CD8-AF21-185AD1D99560}"/>
                </a:ext>
              </a:extLst>
            </p:cNvPr>
            <p:cNvSpPr/>
            <p:nvPr/>
          </p:nvSpPr>
          <p:spPr>
            <a:xfrm>
              <a:off x="1176422" y="4769182"/>
              <a:ext cx="221593" cy="211584"/>
            </a:xfrm>
            <a:custGeom>
              <a:avLst/>
              <a:gdLst>
                <a:gd name="connsiteX0" fmla="*/ 0 w 243480"/>
                <a:gd name="connsiteY0" fmla="*/ 124445 h 257791"/>
                <a:gd name="connsiteX1" fmla="*/ 81160 w 243480"/>
                <a:gd name="connsiteY1" fmla="*/ 254300 h 257791"/>
                <a:gd name="connsiteX2" fmla="*/ 243480 w 243480"/>
                <a:gd name="connsiteY2" fmla="*/ 0 h 257791"/>
                <a:gd name="connsiteX0" fmla="*/ 0 w 221593"/>
                <a:gd name="connsiteY0" fmla="*/ 78238 h 211584"/>
                <a:gd name="connsiteX1" fmla="*/ 81160 w 221593"/>
                <a:gd name="connsiteY1" fmla="*/ 208093 h 211584"/>
                <a:gd name="connsiteX2" fmla="*/ 221593 w 221593"/>
                <a:gd name="connsiteY2" fmla="*/ 0 h 21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593" h="211584">
                  <a:moveTo>
                    <a:pt x="0" y="78238"/>
                  </a:moveTo>
                  <a:cubicBezTo>
                    <a:pt x="20290" y="153536"/>
                    <a:pt x="40580" y="228834"/>
                    <a:pt x="81160" y="208093"/>
                  </a:cubicBezTo>
                  <a:cubicBezTo>
                    <a:pt x="121740" y="187352"/>
                    <a:pt x="160723" y="116779"/>
                    <a:pt x="221593" y="0"/>
                  </a:cubicBezTo>
                </a:path>
              </a:pathLst>
            </a:custGeom>
            <a:noFill/>
            <a:ln w="47625" cap="rnd">
              <a:solidFill>
                <a:srgbClr val="083358"/>
              </a:solidFill>
            </a:ln>
            <a:effectLst>
              <a:outerShdw blurRad="50800" dist="50800" dir="5400000" algn="ctr" rotWithShape="0">
                <a:schemeClr val="bg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F0DDC25-B3A0-44EF-AC20-DC7CC6F8F31C}"/>
              </a:ext>
            </a:extLst>
          </p:cNvPr>
          <p:cNvGrpSpPr/>
          <p:nvPr/>
        </p:nvGrpSpPr>
        <p:grpSpPr>
          <a:xfrm>
            <a:off x="811933" y="2793805"/>
            <a:ext cx="4222368" cy="369332"/>
            <a:chOff x="1176422" y="5589888"/>
            <a:chExt cx="4222368" cy="369332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DC8A191-D88A-4536-BC0B-3DCE2BCA52AD}"/>
                </a:ext>
              </a:extLst>
            </p:cNvPr>
            <p:cNvSpPr txBox="1"/>
            <p:nvPr/>
          </p:nvSpPr>
          <p:spPr>
            <a:xfrm>
              <a:off x="1399814" y="5589888"/>
              <a:ext cx="3998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생활 공간 침해</a:t>
              </a: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BF0AF486-7B9A-44EF-A1C8-FB609D1C8279}"/>
                </a:ext>
              </a:extLst>
            </p:cNvPr>
            <p:cNvSpPr/>
            <p:nvPr/>
          </p:nvSpPr>
          <p:spPr>
            <a:xfrm>
              <a:off x="1176422" y="5651654"/>
              <a:ext cx="221593" cy="211584"/>
            </a:xfrm>
            <a:custGeom>
              <a:avLst/>
              <a:gdLst>
                <a:gd name="connsiteX0" fmla="*/ 0 w 243480"/>
                <a:gd name="connsiteY0" fmla="*/ 124445 h 257791"/>
                <a:gd name="connsiteX1" fmla="*/ 81160 w 243480"/>
                <a:gd name="connsiteY1" fmla="*/ 254300 h 257791"/>
                <a:gd name="connsiteX2" fmla="*/ 243480 w 243480"/>
                <a:gd name="connsiteY2" fmla="*/ 0 h 257791"/>
                <a:gd name="connsiteX0" fmla="*/ 0 w 221593"/>
                <a:gd name="connsiteY0" fmla="*/ 78238 h 211584"/>
                <a:gd name="connsiteX1" fmla="*/ 81160 w 221593"/>
                <a:gd name="connsiteY1" fmla="*/ 208093 h 211584"/>
                <a:gd name="connsiteX2" fmla="*/ 221593 w 221593"/>
                <a:gd name="connsiteY2" fmla="*/ 0 h 21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593" h="211584">
                  <a:moveTo>
                    <a:pt x="0" y="78238"/>
                  </a:moveTo>
                  <a:cubicBezTo>
                    <a:pt x="20290" y="153536"/>
                    <a:pt x="40580" y="228834"/>
                    <a:pt x="81160" y="208093"/>
                  </a:cubicBezTo>
                  <a:cubicBezTo>
                    <a:pt x="121740" y="187352"/>
                    <a:pt x="160723" y="116779"/>
                    <a:pt x="221593" y="0"/>
                  </a:cubicBezTo>
                </a:path>
              </a:pathLst>
            </a:custGeom>
            <a:noFill/>
            <a:ln w="47625" cap="rnd">
              <a:solidFill>
                <a:srgbClr val="083358"/>
              </a:solidFill>
            </a:ln>
            <a:effectLst>
              <a:outerShdw blurRad="50800" dist="50800" dir="5400000" algn="ctr" rotWithShape="0">
                <a:schemeClr val="bg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C3F030C-741A-427F-9D6B-70127BBA9513}"/>
              </a:ext>
            </a:extLst>
          </p:cNvPr>
          <p:cNvGrpSpPr/>
          <p:nvPr/>
        </p:nvGrpSpPr>
        <p:grpSpPr>
          <a:xfrm>
            <a:off x="7556116" y="2071352"/>
            <a:ext cx="4682368" cy="369332"/>
            <a:chOff x="7269617" y="2355377"/>
            <a:chExt cx="4682368" cy="36933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C32696B-6328-4101-93AB-2FFD3A909328}"/>
                </a:ext>
              </a:extLst>
            </p:cNvPr>
            <p:cNvSpPr txBox="1"/>
            <p:nvPr/>
          </p:nvSpPr>
          <p:spPr>
            <a:xfrm>
              <a:off x="7530967" y="2355377"/>
              <a:ext cx="4421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식당</a:t>
              </a:r>
              <a:r>
                <a:rPr lang="en-US" altLang="ko-KR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상가</a:t>
              </a:r>
              <a:r>
                <a:rPr lang="en-US" altLang="ko-KR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전통시장 등 영세</a:t>
              </a:r>
              <a:r>
                <a:rPr lang="en-US" altLang="ko-KR" sz="1800" b="0" i="0" u="none" strike="noStrike" dirty="0">
                  <a:solidFill>
                    <a:srgbClr val="000000"/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·</a:t>
              </a:r>
              <a:r>
                <a:rPr lang="ko-KR" altLang="en-US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소상공인 </a:t>
              </a: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FDB6C14B-8096-4AC9-89E8-34CCA8C24906}"/>
                </a:ext>
              </a:extLst>
            </p:cNvPr>
            <p:cNvSpPr/>
            <p:nvPr/>
          </p:nvSpPr>
          <p:spPr>
            <a:xfrm>
              <a:off x="7269617" y="2418772"/>
              <a:ext cx="221593" cy="211584"/>
            </a:xfrm>
            <a:custGeom>
              <a:avLst/>
              <a:gdLst>
                <a:gd name="connsiteX0" fmla="*/ 0 w 243480"/>
                <a:gd name="connsiteY0" fmla="*/ 124445 h 257791"/>
                <a:gd name="connsiteX1" fmla="*/ 81160 w 243480"/>
                <a:gd name="connsiteY1" fmla="*/ 254300 h 257791"/>
                <a:gd name="connsiteX2" fmla="*/ 243480 w 243480"/>
                <a:gd name="connsiteY2" fmla="*/ 0 h 257791"/>
                <a:gd name="connsiteX0" fmla="*/ 0 w 221593"/>
                <a:gd name="connsiteY0" fmla="*/ 78238 h 211584"/>
                <a:gd name="connsiteX1" fmla="*/ 81160 w 221593"/>
                <a:gd name="connsiteY1" fmla="*/ 208093 h 211584"/>
                <a:gd name="connsiteX2" fmla="*/ 221593 w 221593"/>
                <a:gd name="connsiteY2" fmla="*/ 0 h 21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593" h="211584">
                  <a:moveTo>
                    <a:pt x="0" y="78238"/>
                  </a:moveTo>
                  <a:cubicBezTo>
                    <a:pt x="20290" y="153536"/>
                    <a:pt x="40580" y="228834"/>
                    <a:pt x="81160" y="208093"/>
                  </a:cubicBezTo>
                  <a:cubicBezTo>
                    <a:pt x="121740" y="187352"/>
                    <a:pt x="160723" y="116779"/>
                    <a:pt x="221593" y="0"/>
                  </a:cubicBezTo>
                </a:path>
              </a:pathLst>
            </a:custGeom>
            <a:noFill/>
            <a:ln w="47625" cap="rnd">
              <a:solidFill>
                <a:srgbClr val="083358"/>
              </a:solidFill>
            </a:ln>
            <a:effectLst>
              <a:outerShdw blurRad="50800" dist="50800" dir="5400000" algn="ctr" rotWithShape="0">
                <a:schemeClr val="bg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99010AB2-6C22-44B7-B7F7-B9BD16379655}"/>
              </a:ext>
            </a:extLst>
          </p:cNvPr>
          <p:cNvGrpSpPr/>
          <p:nvPr/>
        </p:nvGrpSpPr>
        <p:grpSpPr>
          <a:xfrm>
            <a:off x="7516360" y="2758847"/>
            <a:ext cx="4564704" cy="869790"/>
            <a:chOff x="7229861" y="4675895"/>
            <a:chExt cx="4564704" cy="86979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F6AD84A-AA09-4D2E-B679-BEE1F5001BE3}"/>
                </a:ext>
              </a:extLst>
            </p:cNvPr>
            <p:cNvSpPr txBox="1"/>
            <p:nvPr/>
          </p:nvSpPr>
          <p:spPr>
            <a:xfrm>
              <a:off x="7491210" y="4675895"/>
              <a:ext cx="4303355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2"/>
                  </a:solidFill>
                  <a:latin typeface="나눔스퀘어라운드 Regular"/>
                </a:rPr>
                <a:t>택배차량</a:t>
              </a:r>
              <a:r>
                <a:rPr lang="en-US" altLang="ko-KR" b="1" dirty="0">
                  <a:solidFill>
                    <a:schemeClr val="tx2"/>
                  </a:solidFill>
                  <a:latin typeface="나눔스퀘어라운드 Regular"/>
                </a:rPr>
                <a:t>, </a:t>
              </a:r>
              <a:r>
                <a:rPr lang="ko-KR" altLang="en-US" b="1" dirty="0">
                  <a:solidFill>
                    <a:schemeClr val="tx2"/>
                  </a:solidFill>
                  <a:latin typeface="나눔스퀘어라운드 Regular"/>
                </a:rPr>
                <a:t>화물차</a:t>
              </a:r>
              <a:r>
                <a:rPr lang="en-US" altLang="ko-KR" b="1" dirty="0">
                  <a:solidFill>
                    <a:schemeClr val="tx2"/>
                  </a:solidFill>
                  <a:latin typeface="나눔스퀘어라운드 Regular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2"/>
                  </a:solidFill>
                  <a:latin typeface="나눔스퀘어라운드 Regular"/>
                </a:rPr>
                <a:t>외국인 관광버스 등의 영업 차랑</a:t>
              </a: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ABF08979-7730-44E2-A6BC-3AC09D9B93FC}"/>
                </a:ext>
              </a:extLst>
            </p:cNvPr>
            <p:cNvSpPr/>
            <p:nvPr/>
          </p:nvSpPr>
          <p:spPr>
            <a:xfrm>
              <a:off x="7229861" y="4793882"/>
              <a:ext cx="221593" cy="211584"/>
            </a:xfrm>
            <a:custGeom>
              <a:avLst/>
              <a:gdLst>
                <a:gd name="connsiteX0" fmla="*/ 0 w 243480"/>
                <a:gd name="connsiteY0" fmla="*/ 124445 h 257791"/>
                <a:gd name="connsiteX1" fmla="*/ 81160 w 243480"/>
                <a:gd name="connsiteY1" fmla="*/ 254300 h 257791"/>
                <a:gd name="connsiteX2" fmla="*/ 243480 w 243480"/>
                <a:gd name="connsiteY2" fmla="*/ 0 h 257791"/>
                <a:gd name="connsiteX0" fmla="*/ 0 w 221593"/>
                <a:gd name="connsiteY0" fmla="*/ 78238 h 211584"/>
                <a:gd name="connsiteX1" fmla="*/ 81160 w 221593"/>
                <a:gd name="connsiteY1" fmla="*/ 208093 h 211584"/>
                <a:gd name="connsiteX2" fmla="*/ 221593 w 221593"/>
                <a:gd name="connsiteY2" fmla="*/ 0 h 21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593" h="211584">
                  <a:moveTo>
                    <a:pt x="0" y="78238"/>
                  </a:moveTo>
                  <a:cubicBezTo>
                    <a:pt x="20290" y="153536"/>
                    <a:pt x="40580" y="228834"/>
                    <a:pt x="81160" y="208093"/>
                  </a:cubicBezTo>
                  <a:cubicBezTo>
                    <a:pt x="121740" y="187352"/>
                    <a:pt x="160723" y="116779"/>
                    <a:pt x="221593" y="0"/>
                  </a:cubicBezTo>
                </a:path>
              </a:pathLst>
            </a:custGeom>
            <a:noFill/>
            <a:ln w="47625" cap="rnd">
              <a:solidFill>
                <a:srgbClr val="083358"/>
              </a:solidFill>
            </a:ln>
            <a:effectLst>
              <a:outerShdw blurRad="50800" dist="50800" dir="5400000" algn="ctr" rotWithShape="0">
                <a:schemeClr val="bg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31F4B8CB-3C91-40BE-8880-AB14FA5B17F2}"/>
              </a:ext>
            </a:extLst>
          </p:cNvPr>
          <p:cNvGrpSpPr/>
          <p:nvPr/>
        </p:nvGrpSpPr>
        <p:grpSpPr>
          <a:xfrm>
            <a:off x="7556116" y="1336290"/>
            <a:ext cx="4260326" cy="369332"/>
            <a:chOff x="7269617" y="1469088"/>
            <a:chExt cx="4260326" cy="369332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3678955-923A-4AF3-AD6F-63FC46A5993E}"/>
                </a:ext>
              </a:extLst>
            </p:cNvPr>
            <p:cNvSpPr txBox="1"/>
            <p:nvPr/>
          </p:nvSpPr>
          <p:spPr>
            <a:xfrm>
              <a:off x="7530967" y="1469088"/>
              <a:ext cx="3998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지나친 과태료 부담</a:t>
              </a:r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B8ADC9AA-CE82-4727-A73E-CBD9976F7D69}"/>
                </a:ext>
              </a:extLst>
            </p:cNvPr>
            <p:cNvSpPr/>
            <p:nvPr/>
          </p:nvSpPr>
          <p:spPr>
            <a:xfrm>
              <a:off x="7269617" y="1532483"/>
              <a:ext cx="221593" cy="211584"/>
            </a:xfrm>
            <a:custGeom>
              <a:avLst/>
              <a:gdLst>
                <a:gd name="connsiteX0" fmla="*/ 0 w 243480"/>
                <a:gd name="connsiteY0" fmla="*/ 124445 h 257791"/>
                <a:gd name="connsiteX1" fmla="*/ 81160 w 243480"/>
                <a:gd name="connsiteY1" fmla="*/ 254300 h 257791"/>
                <a:gd name="connsiteX2" fmla="*/ 243480 w 243480"/>
                <a:gd name="connsiteY2" fmla="*/ 0 h 257791"/>
                <a:gd name="connsiteX0" fmla="*/ 0 w 221593"/>
                <a:gd name="connsiteY0" fmla="*/ 78238 h 211584"/>
                <a:gd name="connsiteX1" fmla="*/ 81160 w 221593"/>
                <a:gd name="connsiteY1" fmla="*/ 208093 h 211584"/>
                <a:gd name="connsiteX2" fmla="*/ 221593 w 221593"/>
                <a:gd name="connsiteY2" fmla="*/ 0 h 21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593" h="211584">
                  <a:moveTo>
                    <a:pt x="0" y="78238"/>
                  </a:moveTo>
                  <a:cubicBezTo>
                    <a:pt x="20290" y="153536"/>
                    <a:pt x="40580" y="228834"/>
                    <a:pt x="81160" y="208093"/>
                  </a:cubicBezTo>
                  <a:cubicBezTo>
                    <a:pt x="121740" y="187352"/>
                    <a:pt x="160723" y="116779"/>
                    <a:pt x="221593" y="0"/>
                  </a:cubicBezTo>
                </a:path>
              </a:pathLst>
            </a:custGeom>
            <a:noFill/>
            <a:ln w="47625" cap="rnd">
              <a:solidFill>
                <a:srgbClr val="083358"/>
              </a:solidFill>
            </a:ln>
            <a:effectLst>
              <a:outerShdw blurRad="50800" dist="50800" dir="5400000" algn="ctr" rotWithShape="0">
                <a:schemeClr val="bg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103" name="그림 102" descr="텍스트이(가) 표시된 사진&#10;&#10;자동 생성된 설명">
            <a:extLst>
              <a:ext uri="{FF2B5EF4-FFF2-40B4-BE49-F238E27FC236}">
                <a16:creationId xmlns:a16="http://schemas.microsoft.com/office/drawing/2014/main" id="{E02D55FB-055E-4319-8322-4E895E0375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463" b="21336"/>
          <a:stretch/>
        </p:blipFill>
        <p:spPr>
          <a:xfrm>
            <a:off x="6631983" y="3943371"/>
            <a:ext cx="3268981" cy="20051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4" name="그림 103" descr="테이블이(가) 표시된 사진&#10;&#10;자동 생성된 설명">
            <a:extLst>
              <a:ext uri="{FF2B5EF4-FFF2-40B4-BE49-F238E27FC236}">
                <a16:creationId xmlns:a16="http://schemas.microsoft.com/office/drawing/2014/main" id="{AEC22644-2EF5-4198-B64E-200962371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508" y="4635895"/>
            <a:ext cx="3418700" cy="19613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70CFD72-8C13-4A93-B011-5F4E4DBFC1F9}"/>
              </a:ext>
            </a:extLst>
          </p:cNvPr>
          <p:cNvSpPr/>
          <p:nvPr/>
        </p:nvSpPr>
        <p:spPr>
          <a:xfrm>
            <a:off x="6106683" y="767464"/>
            <a:ext cx="6119267" cy="6131989"/>
          </a:xfrm>
          <a:custGeom>
            <a:avLst/>
            <a:gdLst>
              <a:gd name="connsiteX0" fmla="*/ 0 w 6062662"/>
              <a:gd name="connsiteY0" fmla="*/ 0 h 6107227"/>
              <a:gd name="connsiteX1" fmla="*/ 6062662 w 6062662"/>
              <a:gd name="connsiteY1" fmla="*/ 0 h 6107227"/>
              <a:gd name="connsiteX2" fmla="*/ 6062662 w 6062662"/>
              <a:gd name="connsiteY2" fmla="*/ 6107227 h 6107227"/>
              <a:gd name="connsiteX3" fmla="*/ 0 w 6062662"/>
              <a:gd name="connsiteY3" fmla="*/ 6107227 h 6107227"/>
              <a:gd name="connsiteX4" fmla="*/ 0 w 6062662"/>
              <a:gd name="connsiteY4" fmla="*/ 2324765 h 6107227"/>
              <a:gd name="connsiteX5" fmla="*/ 6110 w 6062662"/>
              <a:gd name="connsiteY5" fmla="*/ 2325071 h 6107227"/>
              <a:gd name="connsiteX6" fmla="*/ 1011950 w 6062662"/>
              <a:gd name="connsiteY6" fmla="*/ 1326851 h 6107227"/>
              <a:gd name="connsiteX7" fmla="*/ 6110 w 6062662"/>
              <a:gd name="connsiteY7" fmla="*/ 328631 h 6107227"/>
              <a:gd name="connsiteX8" fmla="*/ 0 w 6062662"/>
              <a:gd name="connsiteY8" fmla="*/ 328937 h 6107227"/>
              <a:gd name="connsiteX9" fmla="*/ 0 w 6062662"/>
              <a:gd name="connsiteY9" fmla="*/ 0 h 610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62662" h="6107227">
                <a:moveTo>
                  <a:pt x="0" y="0"/>
                </a:moveTo>
                <a:lnTo>
                  <a:pt x="6062662" y="0"/>
                </a:lnTo>
                <a:lnTo>
                  <a:pt x="6062662" y="6107227"/>
                </a:lnTo>
                <a:lnTo>
                  <a:pt x="0" y="6107227"/>
                </a:lnTo>
                <a:lnTo>
                  <a:pt x="0" y="2324765"/>
                </a:lnTo>
                <a:lnTo>
                  <a:pt x="6110" y="2325071"/>
                </a:lnTo>
                <a:cubicBezTo>
                  <a:pt x="561620" y="2325071"/>
                  <a:pt x="1011950" y="1878153"/>
                  <a:pt x="1011950" y="1326851"/>
                </a:cubicBezTo>
                <a:cubicBezTo>
                  <a:pt x="1011950" y="775549"/>
                  <a:pt x="561620" y="328631"/>
                  <a:pt x="6110" y="328631"/>
                </a:cubicBezTo>
                <a:lnTo>
                  <a:pt x="0" y="32893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7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375362-64B5-454D-BC3B-3448EC7D2962}"/>
              </a:ext>
            </a:extLst>
          </p:cNvPr>
          <p:cNvSpPr txBox="1"/>
          <p:nvPr/>
        </p:nvSpPr>
        <p:spPr>
          <a:xfrm>
            <a:off x="6580328" y="3241468"/>
            <a:ext cx="5729226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“</a:t>
            </a:r>
            <a:r>
              <a:rPr lang="ko-KR" altLang="en-US" sz="2400" b="1" i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원활한 차량 소통과 안전을 위한 </a:t>
            </a:r>
            <a:endParaRPr lang="en-US" altLang="ko-KR" sz="2400" b="1" i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i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	  </a:t>
            </a:r>
            <a:r>
              <a:rPr lang="ko-KR" altLang="en-US" sz="2400" b="1" i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주정차</a:t>
            </a:r>
            <a:r>
              <a:rPr lang="ko-KR" altLang="en-US" sz="2400" b="1" i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b="1" i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단속 강화</a:t>
            </a:r>
            <a:r>
              <a:rPr lang="ko-KR" altLang="en-US" sz="2400" b="1" i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요구</a:t>
            </a:r>
            <a:r>
              <a:rPr lang="en-US" altLang="ko-KR" sz="2400" b="1" i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”</a:t>
            </a:r>
            <a:endParaRPr lang="ko-KR" altLang="en-US" sz="2400" b="1" i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F8252312-CCE8-4CCA-A771-5F6DFDF09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15" y="3378737"/>
            <a:ext cx="2560305" cy="1554935"/>
          </a:xfrm>
          <a:prstGeom prst="rect">
            <a:avLst/>
          </a:prstGeom>
          <a:noFill/>
          <a:ln w="158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4FB92FBA-8B7F-4C56-B182-EE90AF71B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" r="2714"/>
          <a:stretch/>
        </p:blipFill>
        <p:spPr bwMode="auto">
          <a:xfrm>
            <a:off x="3055280" y="5029653"/>
            <a:ext cx="2686379" cy="1625067"/>
          </a:xfrm>
          <a:prstGeom prst="rect">
            <a:avLst/>
          </a:prstGeom>
          <a:noFill/>
          <a:ln w="158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그림 58" descr="실외, 도로, 건물, 자동차이(가) 표시된 사진&#10;&#10;자동 생성된 설명">
            <a:extLst>
              <a:ext uri="{FF2B5EF4-FFF2-40B4-BE49-F238E27FC236}">
                <a16:creationId xmlns:a16="http://schemas.microsoft.com/office/drawing/2014/main" id="{386E8C19-7D08-442E-867F-633344B0984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8" t="1210" r="1173" b="12041"/>
          <a:stretch/>
        </p:blipFill>
        <p:spPr>
          <a:xfrm>
            <a:off x="371615" y="5037622"/>
            <a:ext cx="2560305" cy="1617099"/>
          </a:xfrm>
          <a:prstGeom prst="rect">
            <a:avLst/>
          </a:prstGeom>
          <a:ln w="15875">
            <a:solidFill>
              <a:schemeClr val="bg1"/>
            </a:solidFill>
          </a:ln>
        </p:spPr>
      </p:pic>
      <p:sp>
        <p:nvSpPr>
          <p:cNvPr id="75" name="타원 74">
            <a:extLst>
              <a:ext uri="{FF2B5EF4-FFF2-40B4-BE49-F238E27FC236}">
                <a16:creationId xmlns:a16="http://schemas.microsoft.com/office/drawing/2014/main" id="{9505778A-BB0B-4CDB-A344-3DE0064CF025}"/>
              </a:ext>
            </a:extLst>
          </p:cNvPr>
          <p:cNvSpPr/>
          <p:nvPr/>
        </p:nvSpPr>
        <p:spPr>
          <a:xfrm>
            <a:off x="5147056" y="1150070"/>
            <a:ext cx="1897888" cy="1875934"/>
          </a:xfrm>
          <a:prstGeom prst="ellipse">
            <a:avLst/>
          </a:prstGeom>
          <a:noFill/>
          <a:ln w="31750">
            <a:solidFill>
              <a:srgbClr val="0F44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26" name="Picture 2" descr="https://search.pstatic.net/common/?src=http%3A%2F%2Fimgnews.naver.net%2Fimage%2F5181%2F2020%2F10%2F23%2F0001889868_001_20201023204053997.jpg&amp;type=sc960_83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7"/>
          <a:stretch/>
        </p:blipFill>
        <p:spPr bwMode="auto">
          <a:xfrm>
            <a:off x="3055280" y="3378736"/>
            <a:ext cx="2660582" cy="15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AF4269BE-91D1-466E-A274-65F94B689DB4}"/>
              </a:ext>
            </a:extLst>
          </p:cNvPr>
          <p:cNvSpPr/>
          <p:nvPr/>
        </p:nvSpPr>
        <p:spPr>
          <a:xfrm>
            <a:off x="5332214" y="1667954"/>
            <a:ext cx="1582484" cy="95410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단속 </a:t>
            </a:r>
            <a:r>
              <a:rPr lang="ko-KR" altLang="en-US" sz="28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강화</a:t>
            </a:r>
            <a:endParaRPr lang="en-US" altLang="ko-KR" sz="2800" b="1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입장</a:t>
            </a:r>
          </a:p>
        </p:txBody>
      </p:sp>
    </p:spTree>
    <p:extLst>
      <p:ext uri="{BB962C8B-B14F-4D97-AF65-F5344CB8AC3E}">
        <p14:creationId xmlns:p14="http://schemas.microsoft.com/office/powerpoint/2010/main" val="1707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5806" y="-24699"/>
            <a:ext cx="12192000" cy="6874691"/>
          </a:xfrm>
          <a:prstGeom prst="rect">
            <a:avLst/>
          </a:prstGeom>
          <a:solidFill>
            <a:srgbClr val="EC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1015" name="그룹 1015"/>
          <p:cNvGrpSpPr/>
          <p:nvPr/>
        </p:nvGrpSpPr>
        <p:grpSpPr>
          <a:xfrm>
            <a:off x="1135609" y="753493"/>
            <a:ext cx="10381183" cy="13971"/>
            <a:chOff x="1703413" y="1130239"/>
            <a:chExt cx="15571775" cy="2095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703413" y="1130239"/>
              <a:ext cx="15571775" cy="209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53883" y="728732"/>
            <a:ext cx="2697317" cy="38732"/>
            <a:chOff x="1010526" y="1093098"/>
            <a:chExt cx="1906767" cy="9523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10526" y="1093098"/>
              <a:ext cx="1906767" cy="95238"/>
            </a:xfrm>
            <a:prstGeom prst="rect">
              <a:avLst/>
            </a:prstGeom>
          </p:spPr>
        </p:pic>
      </p:grpSp>
      <p:sp>
        <p:nvSpPr>
          <p:cNvPr id="54" name="직사각형 53"/>
          <p:cNvSpPr/>
          <p:nvPr/>
        </p:nvSpPr>
        <p:spPr>
          <a:xfrm>
            <a:off x="553883" y="199070"/>
            <a:ext cx="2135521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주제선정 배경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836054"/>
            <a:ext cx="6129338" cy="5983212"/>
          </a:xfrm>
          <a:prstGeom prst="rect">
            <a:avLst/>
          </a:prstGeom>
          <a:solidFill>
            <a:srgbClr val="EC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11FD855-A279-488B-B7A2-156DEA1BA761}"/>
              </a:ext>
            </a:extLst>
          </p:cNvPr>
          <p:cNvSpPr/>
          <p:nvPr/>
        </p:nvSpPr>
        <p:spPr>
          <a:xfrm>
            <a:off x="3335841" y="342275"/>
            <a:ext cx="20890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33568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분석배경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  </a:t>
            </a:r>
            <a:r>
              <a:rPr lang="ko-KR" altLang="en-US" sz="1200" b="1" dirty="0" err="1">
                <a:solidFill>
                  <a:schemeClr val="bg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과정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결과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AB0F890-56AE-4EB0-8A97-03B6FF6657F1}"/>
              </a:ext>
            </a:extLst>
          </p:cNvPr>
          <p:cNvGrpSpPr/>
          <p:nvPr/>
        </p:nvGrpSpPr>
        <p:grpSpPr>
          <a:xfrm>
            <a:off x="7556116" y="2071352"/>
            <a:ext cx="4682368" cy="369332"/>
            <a:chOff x="7269617" y="2355377"/>
            <a:chExt cx="4682368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46A76EE-824F-49F0-9974-4B6114D01571}"/>
                </a:ext>
              </a:extLst>
            </p:cNvPr>
            <p:cNvSpPr txBox="1"/>
            <p:nvPr/>
          </p:nvSpPr>
          <p:spPr>
            <a:xfrm>
              <a:off x="7530967" y="2355377"/>
              <a:ext cx="4421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식당</a:t>
              </a:r>
              <a:r>
                <a:rPr lang="en-US" altLang="ko-KR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상가</a:t>
              </a:r>
              <a:r>
                <a:rPr lang="en-US" altLang="ko-KR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전통시장 등 영세</a:t>
              </a:r>
              <a:r>
                <a:rPr lang="en-US" altLang="ko-KR" sz="1800" b="0" i="0" u="none" strike="noStrike" dirty="0">
                  <a:solidFill>
                    <a:srgbClr val="000000"/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·</a:t>
              </a:r>
              <a:r>
                <a:rPr lang="ko-KR" altLang="en-US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소상공인 </a:t>
              </a:r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4B40E3D-CC88-464E-947A-EC0AF5F725EE}"/>
                </a:ext>
              </a:extLst>
            </p:cNvPr>
            <p:cNvSpPr/>
            <p:nvPr/>
          </p:nvSpPr>
          <p:spPr>
            <a:xfrm>
              <a:off x="7269617" y="2418772"/>
              <a:ext cx="221593" cy="211584"/>
            </a:xfrm>
            <a:custGeom>
              <a:avLst/>
              <a:gdLst>
                <a:gd name="connsiteX0" fmla="*/ 0 w 243480"/>
                <a:gd name="connsiteY0" fmla="*/ 124445 h 257791"/>
                <a:gd name="connsiteX1" fmla="*/ 81160 w 243480"/>
                <a:gd name="connsiteY1" fmla="*/ 254300 h 257791"/>
                <a:gd name="connsiteX2" fmla="*/ 243480 w 243480"/>
                <a:gd name="connsiteY2" fmla="*/ 0 h 257791"/>
                <a:gd name="connsiteX0" fmla="*/ 0 w 221593"/>
                <a:gd name="connsiteY0" fmla="*/ 78238 h 211584"/>
                <a:gd name="connsiteX1" fmla="*/ 81160 w 221593"/>
                <a:gd name="connsiteY1" fmla="*/ 208093 h 211584"/>
                <a:gd name="connsiteX2" fmla="*/ 221593 w 221593"/>
                <a:gd name="connsiteY2" fmla="*/ 0 h 21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593" h="211584">
                  <a:moveTo>
                    <a:pt x="0" y="78238"/>
                  </a:moveTo>
                  <a:cubicBezTo>
                    <a:pt x="20290" y="153536"/>
                    <a:pt x="40580" y="228834"/>
                    <a:pt x="81160" y="208093"/>
                  </a:cubicBezTo>
                  <a:cubicBezTo>
                    <a:pt x="121740" y="187352"/>
                    <a:pt x="160723" y="116779"/>
                    <a:pt x="221593" y="0"/>
                  </a:cubicBezTo>
                </a:path>
              </a:pathLst>
            </a:custGeom>
            <a:noFill/>
            <a:ln w="47625" cap="rnd">
              <a:solidFill>
                <a:srgbClr val="083358"/>
              </a:solidFill>
            </a:ln>
            <a:effectLst>
              <a:outerShdw blurRad="50800" dist="50800" dir="5400000" algn="ctr" rotWithShape="0">
                <a:schemeClr val="bg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30D5D46-FD5E-4AE8-A35A-8917D7015C53}"/>
              </a:ext>
            </a:extLst>
          </p:cNvPr>
          <p:cNvGrpSpPr/>
          <p:nvPr/>
        </p:nvGrpSpPr>
        <p:grpSpPr>
          <a:xfrm>
            <a:off x="7516360" y="2758847"/>
            <a:ext cx="4564704" cy="923330"/>
            <a:chOff x="7229861" y="4675895"/>
            <a:chExt cx="4564704" cy="92333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0664F25-9382-45D3-BE13-D159314A408C}"/>
                </a:ext>
              </a:extLst>
            </p:cNvPr>
            <p:cNvSpPr txBox="1"/>
            <p:nvPr/>
          </p:nvSpPr>
          <p:spPr>
            <a:xfrm>
              <a:off x="7491210" y="4675895"/>
              <a:ext cx="43033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택배차량</a:t>
              </a:r>
              <a:r>
                <a:rPr lang="en-US" altLang="ko-KR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화물차</a:t>
              </a:r>
              <a:r>
                <a:rPr lang="en-US" altLang="ko-KR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외국인 관광버스 등의 영업 차랑</a:t>
              </a:r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0874859A-F255-4C6F-AF06-B4BA93BBC074}"/>
                </a:ext>
              </a:extLst>
            </p:cNvPr>
            <p:cNvSpPr/>
            <p:nvPr/>
          </p:nvSpPr>
          <p:spPr>
            <a:xfrm>
              <a:off x="7229861" y="4793882"/>
              <a:ext cx="221593" cy="211584"/>
            </a:xfrm>
            <a:custGeom>
              <a:avLst/>
              <a:gdLst>
                <a:gd name="connsiteX0" fmla="*/ 0 w 243480"/>
                <a:gd name="connsiteY0" fmla="*/ 124445 h 257791"/>
                <a:gd name="connsiteX1" fmla="*/ 81160 w 243480"/>
                <a:gd name="connsiteY1" fmla="*/ 254300 h 257791"/>
                <a:gd name="connsiteX2" fmla="*/ 243480 w 243480"/>
                <a:gd name="connsiteY2" fmla="*/ 0 h 257791"/>
                <a:gd name="connsiteX0" fmla="*/ 0 w 221593"/>
                <a:gd name="connsiteY0" fmla="*/ 78238 h 211584"/>
                <a:gd name="connsiteX1" fmla="*/ 81160 w 221593"/>
                <a:gd name="connsiteY1" fmla="*/ 208093 h 211584"/>
                <a:gd name="connsiteX2" fmla="*/ 221593 w 221593"/>
                <a:gd name="connsiteY2" fmla="*/ 0 h 21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593" h="211584">
                  <a:moveTo>
                    <a:pt x="0" y="78238"/>
                  </a:moveTo>
                  <a:cubicBezTo>
                    <a:pt x="20290" y="153536"/>
                    <a:pt x="40580" y="228834"/>
                    <a:pt x="81160" y="208093"/>
                  </a:cubicBezTo>
                  <a:cubicBezTo>
                    <a:pt x="121740" y="187352"/>
                    <a:pt x="160723" y="116779"/>
                    <a:pt x="221593" y="0"/>
                  </a:cubicBezTo>
                </a:path>
              </a:pathLst>
            </a:custGeom>
            <a:noFill/>
            <a:ln w="47625" cap="rnd">
              <a:solidFill>
                <a:srgbClr val="083358"/>
              </a:solidFill>
            </a:ln>
            <a:effectLst>
              <a:outerShdw blurRad="50800" dist="50800" dir="5400000" algn="ctr" rotWithShape="0">
                <a:schemeClr val="bg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803BA390-415D-458D-A0B9-95A8A94CBA12}"/>
              </a:ext>
            </a:extLst>
          </p:cNvPr>
          <p:cNvGrpSpPr/>
          <p:nvPr/>
        </p:nvGrpSpPr>
        <p:grpSpPr>
          <a:xfrm>
            <a:off x="7556116" y="1336290"/>
            <a:ext cx="4260326" cy="369332"/>
            <a:chOff x="7269617" y="1469088"/>
            <a:chExt cx="4260326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0B787E5-A59B-4EA3-9D7A-690FB71CFC7C}"/>
                </a:ext>
              </a:extLst>
            </p:cNvPr>
            <p:cNvSpPr txBox="1"/>
            <p:nvPr/>
          </p:nvSpPr>
          <p:spPr>
            <a:xfrm>
              <a:off x="7530967" y="1469088"/>
              <a:ext cx="3998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지나친 과태료 부담</a:t>
              </a:r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A3D93BA4-4DFD-4634-A89A-71B9839E88BA}"/>
                </a:ext>
              </a:extLst>
            </p:cNvPr>
            <p:cNvSpPr/>
            <p:nvPr/>
          </p:nvSpPr>
          <p:spPr>
            <a:xfrm>
              <a:off x="7269617" y="1532483"/>
              <a:ext cx="221593" cy="211584"/>
            </a:xfrm>
            <a:custGeom>
              <a:avLst/>
              <a:gdLst>
                <a:gd name="connsiteX0" fmla="*/ 0 w 243480"/>
                <a:gd name="connsiteY0" fmla="*/ 124445 h 257791"/>
                <a:gd name="connsiteX1" fmla="*/ 81160 w 243480"/>
                <a:gd name="connsiteY1" fmla="*/ 254300 h 257791"/>
                <a:gd name="connsiteX2" fmla="*/ 243480 w 243480"/>
                <a:gd name="connsiteY2" fmla="*/ 0 h 257791"/>
                <a:gd name="connsiteX0" fmla="*/ 0 w 221593"/>
                <a:gd name="connsiteY0" fmla="*/ 78238 h 211584"/>
                <a:gd name="connsiteX1" fmla="*/ 81160 w 221593"/>
                <a:gd name="connsiteY1" fmla="*/ 208093 h 211584"/>
                <a:gd name="connsiteX2" fmla="*/ 221593 w 221593"/>
                <a:gd name="connsiteY2" fmla="*/ 0 h 21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593" h="211584">
                  <a:moveTo>
                    <a:pt x="0" y="78238"/>
                  </a:moveTo>
                  <a:cubicBezTo>
                    <a:pt x="20290" y="153536"/>
                    <a:pt x="40580" y="228834"/>
                    <a:pt x="81160" y="208093"/>
                  </a:cubicBezTo>
                  <a:cubicBezTo>
                    <a:pt x="121740" y="187352"/>
                    <a:pt x="160723" y="116779"/>
                    <a:pt x="221593" y="0"/>
                  </a:cubicBezTo>
                </a:path>
              </a:pathLst>
            </a:custGeom>
            <a:noFill/>
            <a:ln w="47625" cap="rnd">
              <a:solidFill>
                <a:srgbClr val="083358"/>
              </a:solidFill>
            </a:ln>
            <a:effectLst>
              <a:outerShdw blurRad="50800" dist="50800" dir="5400000" algn="ctr" rotWithShape="0">
                <a:schemeClr val="bg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75" name="그림 74" descr="텍스트이(가) 표시된 사진&#10;&#10;자동 생성된 설명">
            <a:extLst>
              <a:ext uri="{FF2B5EF4-FFF2-40B4-BE49-F238E27FC236}">
                <a16:creationId xmlns:a16="http://schemas.microsoft.com/office/drawing/2014/main" id="{A1B5BDAB-A482-483D-A852-77F2EEE137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463" b="21336"/>
          <a:stretch/>
        </p:blipFill>
        <p:spPr>
          <a:xfrm>
            <a:off x="6631983" y="3943371"/>
            <a:ext cx="3268981" cy="20051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6" name="그림 75" descr="테이블이(가) 표시된 사진&#10;&#10;자동 생성된 설명">
            <a:extLst>
              <a:ext uri="{FF2B5EF4-FFF2-40B4-BE49-F238E27FC236}">
                <a16:creationId xmlns:a16="http://schemas.microsoft.com/office/drawing/2014/main" id="{72DB50F1-D7E8-472C-AAFF-8DE107D21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508" y="4635895"/>
            <a:ext cx="3418700" cy="19613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447B9A1-7FAE-4F5E-BAF8-53E375089C18}"/>
              </a:ext>
            </a:extLst>
          </p:cNvPr>
          <p:cNvSpPr/>
          <p:nvPr/>
        </p:nvSpPr>
        <p:spPr>
          <a:xfrm>
            <a:off x="0" y="836054"/>
            <a:ext cx="6129338" cy="5983212"/>
          </a:xfrm>
          <a:prstGeom prst="rect">
            <a:avLst/>
          </a:prstGeom>
          <a:solidFill>
            <a:srgbClr val="EC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8C2ABB8E-50E5-4136-9998-5C9791051631}"/>
              </a:ext>
            </a:extLst>
          </p:cNvPr>
          <p:cNvGrpSpPr/>
          <p:nvPr/>
        </p:nvGrpSpPr>
        <p:grpSpPr>
          <a:xfrm>
            <a:off x="779366" y="1388591"/>
            <a:ext cx="4260326" cy="369332"/>
            <a:chOff x="1176422" y="1462830"/>
            <a:chExt cx="4260326" cy="369332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C41AFAD-AAD1-4F48-A3D4-549FAD070F12}"/>
                </a:ext>
              </a:extLst>
            </p:cNvPr>
            <p:cNvSpPr txBox="1"/>
            <p:nvPr/>
          </p:nvSpPr>
          <p:spPr>
            <a:xfrm>
              <a:off x="1437772" y="1462830"/>
              <a:ext cx="3998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보행자와 운전자의 안전 위협</a:t>
              </a: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0C4A7788-C926-46C2-8DDC-ABF804F54637}"/>
                </a:ext>
              </a:extLst>
            </p:cNvPr>
            <p:cNvSpPr/>
            <p:nvPr/>
          </p:nvSpPr>
          <p:spPr>
            <a:xfrm>
              <a:off x="1176422" y="1526225"/>
              <a:ext cx="221593" cy="211584"/>
            </a:xfrm>
            <a:custGeom>
              <a:avLst/>
              <a:gdLst>
                <a:gd name="connsiteX0" fmla="*/ 0 w 243480"/>
                <a:gd name="connsiteY0" fmla="*/ 124445 h 257791"/>
                <a:gd name="connsiteX1" fmla="*/ 81160 w 243480"/>
                <a:gd name="connsiteY1" fmla="*/ 254300 h 257791"/>
                <a:gd name="connsiteX2" fmla="*/ 243480 w 243480"/>
                <a:gd name="connsiteY2" fmla="*/ 0 h 257791"/>
                <a:gd name="connsiteX0" fmla="*/ 0 w 221593"/>
                <a:gd name="connsiteY0" fmla="*/ 78238 h 211584"/>
                <a:gd name="connsiteX1" fmla="*/ 81160 w 221593"/>
                <a:gd name="connsiteY1" fmla="*/ 208093 h 211584"/>
                <a:gd name="connsiteX2" fmla="*/ 221593 w 221593"/>
                <a:gd name="connsiteY2" fmla="*/ 0 h 21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593" h="211584">
                  <a:moveTo>
                    <a:pt x="0" y="78238"/>
                  </a:moveTo>
                  <a:cubicBezTo>
                    <a:pt x="20290" y="153536"/>
                    <a:pt x="40580" y="228834"/>
                    <a:pt x="81160" y="208093"/>
                  </a:cubicBezTo>
                  <a:cubicBezTo>
                    <a:pt x="121740" y="187352"/>
                    <a:pt x="160723" y="116779"/>
                    <a:pt x="221593" y="0"/>
                  </a:cubicBezTo>
                </a:path>
              </a:pathLst>
            </a:custGeom>
            <a:noFill/>
            <a:ln w="47625" cap="rnd">
              <a:solidFill>
                <a:srgbClr val="083358"/>
              </a:solidFill>
            </a:ln>
            <a:effectLst>
              <a:outerShdw blurRad="50800" dist="50800" dir="5400000" algn="ctr" rotWithShape="0">
                <a:schemeClr val="bg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122F48CB-EB44-4066-A8BC-7E30DC01FA88}"/>
              </a:ext>
            </a:extLst>
          </p:cNvPr>
          <p:cNvGrpSpPr/>
          <p:nvPr/>
        </p:nvGrpSpPr>
        <p:grpSpPr>
          <a:xfrm>
            <a:off x="779366" y="2105631"/>
            <a:ext cx="4235620" cy="369332"/>
            <a:chOff x="1176422" y="4690308"/>
            <a:chExt cx="4235620" cy="369332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239ABF6-2F86-4A38-87CE-5C80DD83BC32}"/>
                </a:ext>
              </a:extLst>
            </p:cNvPr>
            <p:cNvSpPr txBox="1"/>
            <p:nvPr/>
          </p:nvSpPr>
          <p:spPr>
            <a:xfrm>
              <a:off x="1413066" y="4690308"/>
              <a:ext cx="3998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긴급출동 차량 방해</a:t>
              </a:r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3CADE0D6-A846-4289-8BEB-A7FA8E8F0B5B}"/>
                </a:ext>
              </a:extLst>
            </p:cNvPr>
            <p:cNvSpPr/>
            <p:nvPr/>
          </p:nvSpPr>
          <p:spPr>
            <a:xfrm>
              <a:off x="1176422" y="4769182"/>
              <a:ext cx="221593" cy="211584"/>
            </a:xfrm>
            <a:custGeom>
              <a:avLst/>
              <a:gdLst>
                <a:gd name="connsiteX0" fmla="*/ 0 w 243480"/>
                <a:gd name="connsiteY0" fmla="*/ 124445 h 257791"/>
                <a:gd name="connsiteX1" fmla="*/ 81160 w 243480"/>
                <a:gd name="connsiteY1" fmla="*/ 254300 h 257791"/>
                <a:gd name="connsiteX2" fmla="*/ 243480 w 243480"/>
                <a:gd name="connsiteY2" fmla="*/ 0 h 257791"/>
                <a:gd name="connsiteX0" fmla="*/ 0 w 221593"/>
                <a:gd name="connsiteY0" fmla="*/ 78238 h 211584"/>
                <a:gd name="connsiteX1" fmla="*/ 81160 w 221593"/>
                <a:gd name="connsiteY1" fmla="*/ 208093 h 211584"/>
                <a:gd name="connsiteX2" fmla="*/ 221593 w 221593"/>
                <a:gd name="connsiteY2" fmla="*/ 0 h 21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593" h="211584">
                  <a:moveTo>
                    <a:pt x="0" y="78238"/>
                  </a:moveTo>
                  <a:cubicBezTo>
                    <a:pt x="20290" y="153536"/>
                    <a:pt x="40580" y="228834"/>
                    <a:pt x="81160" y="208093"/>
                  </a:cubicBezTo>
                  <a:cubicBezTo>
                    <a:pt x="121740" y="187352"/>
                    <a:pt x="160723" y="116779"/>
                    <a:pt x="221593" y="0"/>
                  </a:cubicBezTo>
                </a:path>
              </a:pathLst>
            </a:custGeom>
            <a:noFill/>
            <a:ln w="47625" cap="rnd">
              <a:solidFill>
                <a:srgbClr val="083358"/>
              </a:solidFill>
            </a:ln>
            <a:effectLst>
              <a:outerShdw blurRad="50800" dist="50800" dir="5400000" algn="ctr" rotWithShape="0">
                <a:schemeClr val="bg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03A4C90C-3092-4D36-A8C9-749D61006026}"/>
              </a:ext>
            </a:extLst>
          </p:cNvPr>
          <p:cNvGrpSpPr/>
          <p:nvPr/>
        </p:nvGrpSpPr>
        <p:grpSpPr>
          <a:xfrm>
            <a:off x="779366" y="2829173"/>
            <a:ext cx="4222368" cy="369332"/>
            <a:chOff x="1176422" y="5589888"/>
            <a:chExt cx="4222368" cy="369332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079D05A-E1F5-41CF-916B-C43D1C8B21B8}"/>
                </a:ext>
              </a:extLst>
            </p:cNvPr>
            <p:cNvSpPr txBox="1"/>
            <p:nvPr/>
          </p:nvSpPr>
          <p:spPr>
            <a:xfrm>
              <a:off x="1399814" y="5589888"/>
              <a:ext cx="3998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생활 공간 침해</a:t>
              </a: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19237449-96C6-43B7-BD1C-2E42B4F49B87}"/>
                </a:ext>
              </a:extLst>
            </p:cNvPr>
            <p:cNvSpPr/>
            <p:nvPr/>
          </p:nvSpPr>
          <p:spPr>
            <a:xfrm>
              <a:off x="1176422" y="5651654"/>
              <a:ext cx="221593" cy="211584"/>
            </a:xfrm>
            <a:custGeom>
              <a:avLst/>
              <a:gdLst>
                <a:gd name="connsiteX0" fmla="*/ 0 w 243480"/>
                <a:gd name="connsiteY0" fmla="*/ 124445 h 257791"/>
                <a:gd name="connsiteX1" fmla="*/ 81160 w 243480"/>
                <a:gd name="connsiteY1" fmla="*/ 254300 h 257791"/>
                <a:gd name="connsiteX2" fmla="*/ 243480 w 243480"/>
                <a:gd name="connsiteY2" fmla="*/ 0 h 257791"/>
                <a:gd name="connsiteX0" fmla="*/ 0 w 221593"/>
                <a:gd name="connsiteY0" fmla="*/ 78238 h 211584"/>
                <a:gd name="connsiteX1" fmla="*/ 81160 w 221593"/>
                <a:gd name="connsiteY1" fmla="*/ 208093 h 211584"/>
                <a:gd name="connsiteX2" fmla="*/ 221593 w 221593"/>
                <a:gd name="connsiteY2" fmla="*/ 0 h 21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593" h="211584">
                  <a:moveTo>
                    <a:pt x="0" y="78238"/>
                  </a:moveTo>
                  <a:cubicBezTo>
                    <a:pt x="20290" y="153536"/>
                    <a:pt x="40580" y="228834"/>
                    <a:pt x="81160" y="208093"/>
                  </a:cubicBezTo>
                  <a:cubicBezTo>
                    <a:pt x="121740" y="187352"/>
                    <a:pt x="160723" y="116779"/>
                    <a:pt x="221593" y="0"/>
                  </a:cubicBezTo>
                </a:path>
              </a:pathLst>
            </a:custGeom>
            <a:noFill/>
            <a:ln w="47625" cap="rnd">
              <a:solidFill>
                <a:srgbClr val="083358"/>
              </a:solidFill>
            </a:ln>
            <a:effectLst>
              <a:outerShdw blurRad="50800" dist="50800" dir="5400000" algn="ctr" rotWithShape="0">
                <a:schemeClr val="bg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40" name="타원 139">
            <a:extLst>
              <a:ext uri="{FF2B5EF4-FFF2-40B4-BE49-F238E27FC236}">
                <a16:creationId xmlns:a16="http://schemas.microsoft.com/office/drawing/2014/main" id="{BF80851A-E95E-4C8C-9BC2-4466C17D01FC}"/>
              </a:ext>
            </a:extLst>
          </p:cNvPr>
          <p:cNvSpPr/>
          <p:nvPr/>
        </p:nvSpPr>
        <p:spPr>
          <a:xfrm>
            <a:off x="5249660" y="1150070"/>
            <a:ext cx="1811726" cy="1891836"/>
          </a:xfrm>
          <a:prstGeom prst="ellipse">
            <a:avLst/>
          </a:prstGeom>
          <a:noFill/>
          <a:ln w="31750">
            <a:solidFill>
              <a:srgbClr val="0F44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C107D05-D08B-490A-B447-EF140A75C157}"/>
              </a:ext>
            </a:extLst>
          </p:cNvPr>
          <p:cNvSpPr/>
          <p:nvPr/>
        </p:nvSpPr>
        <p:spPr>
          <a:xfrm>
            <a:off x="5332215" y="1667954"/>
            <a:ext cx="1582484" cy="95410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단속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완화</a:t>
            </a:r>
            <a:endParaRPr lang="en-US" altLang="ko-KR" sz="2800" b="1" dirty="0">
              <a:solidFill>
                <a:schemeClr val="accent1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입장</a:t>
            </a:r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F8252312-CCE8-4CCA-A771-5F6DFDF09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15" y="3378737"/>
            <a:ext cx="2560305" cy="1554935"/>
          </a:xfrm>
          <a:prstGeom prst="rect">
            <a:avLst/>
          </a:prstGeom>
          <a:noFill/>
          <a:ln w="158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4FB92FBA-8B7F-4C56-B182-EE90AF71B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" r="2714"/>
          <a:stretch/>
        </p:blipFill>
        <p:spPr bwMode="auto">
          <a:xfrm>
            <a:off x="3055280" y="5029653"/>
            <a:ext cx="2686379" cy="1625067"/>
          </a:xfrm>
          <a:prstGeom prst="rect">
            <a:avLst/>
          </a:prstGeom>
          <a:noFill/>
          <a:ln w="158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그림 63" descr="실외, 도로, 건물, 자동차이(가) 표시된 사진&#10;&#10;자동 생성된 설명">
            <a:extLst>
              <a:ext uri="{FF2B5EF4-FFF2-40B4-BE49-F238E27FC236}">
                <a16:creationId xmlns:a16="http://schemas.microsoft.com/office/drawing/2014/main" id="{386E8C19-7D08-442E-867F-633344B0984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8" t="1210" r="1173" b="12041"/>
          <a:stretch/>
        </p:blipFill>
        <p:spPr>
          <a:xfrm>
            <a:off x="371615" y="5037622"/>
            <a:ext cx="2560305" cy="1617099"/>
          </a:xfrm>
          <a:prstGeom prst="rect">
            <a:avLst/>
          </a:prstGeom>
          <a:ln w="15875">
            <a:solidFill>
              <a:schemeClr val="bg1"/>
            </a:solidFill>
          </a:ln>
        </p:spPr>
      </p:pic>
      <p:pic>
        <p:nvPicPr>
          <p:cNvPr id="65" name="Picture 2" descr="https://search.pstatic.net/common/?src=http%3A%2F%2Fimgnews.naver.net%2Fimage%2F5181%2F2020%2F10%2F23%2F0001889868_001_20201023204053997.jpg&amp;type=sc960_83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7"/>
          <a:stretch/>
        </p:blipFill>
        <p:spPr bwMode="auto">
          <a:xfrm>
            <a:off x="3055280" y="3378736"/>
            <a:ext cx="2660582" cy="15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B1DAAA61-6C05-44F5-97FB-04A2977C2659}"/>
              </a:ext>
            </a:extLst>
          </p:cNvPr>
          <p:cNvSpPr/>
          <p:nvPr/>
        </p:nvSpPr>
        <p:spPr>
          <a:xfrm flipH="1">
            <a:off x="-69938" y="767465"/>
            <a:ext cx="6187833" cy="6126891"/>
          </a:xfrm>
          <a:custGeom>
            <a:avLst/>
            <a:gdLst>
              <a:gd name="connsiteX0" fmla="*/ 0 w 6062662"/>
              <a:gd name="connsiteY0" fmla="*/ 0 h 6107227"/>
              <a:gd name="connsiteX1" fmla="*/ 6062662 w 6062662"/>
              <a:gd name="connsiteY1" fmla="*/ 0 h 6107227"/>
              <a:gd name="connsiteX2" fmla="*/ 6062662 w 6062662"/>
              <a:gd name="connsiteY2" fmla="*/ 6107227 h 6107227"/>
              <a:gd name="connsiteX3" fmla="*/ 0 w 6062662"/>
              <a:gd name="connsiteY3" fmla="*/ 6107227 h 6107227"/>
              <a:gd name="connsiteX4" fmla="*/ 0 w 6062662"/>
              <a:gd name="connsiteY4" fmla="*/ 2324765 h 6107227"/>
              <a:gd name="connsiteX5" fmla="*/ 6110 w 6062662"/>
              <a:gd name="connsiteY5" fmla="*/ 2325071 h 6107227"/>
              <a:gd name="connsiteX6" fmla="*/ 1011950 w 6062662"/>
              <a:gd name="connsiteY6" fmla="*/ 1326851 h 6107227"/>
              <a:gd name="connsiteX7" fmla="*/ 6110 w 6062662"/>
              <a:gd name="connsiteY7" fmla="*/ 328631 h 6107227"/>
              <a:gd name="connsiteX8" fmla="*/ 0 w 6062662"/>
              <a:gd name="connsiteY8" fmla="*/ 328937 h 6107227"/>
              <a:gd name="connsiteX9" fmla="*/ 0 w 6062662"/>
              <a:gd name="connsiteY9" fmla="*/ 0 h 6107227"/>
              <a:gd name="connsiteX0" fmla="*/ 0 w 6672262"/>
              <a:gd name="connsiteY0" fmla="*/ 0 h 6107227"/>
              <a:gd name="connsiteX1" fmla="*/ 6672262 w 6672262"/>
              <a:gd name="connsiteY1" fmla="*/ 9833 h 6107227"/>
              <a:gd name="connsiteX2" fmla="*/ 6062662 w 6672262"/>
              <a:gd name="connsiteY2" fmla="*/ 6107227 h 6107227"/>
              <a:gd name="connsiteX3" fmla="*/ 0 w 6672262"/>
              <a:gd name="connsiteY3" fmla="*/ 6107227 h 6107227"/>
              <a:gd name="connsiteX4" fmla="*/ 0 w 6672262"/>
              <a:gd name="connsiteY4" fmla="*/ 2324765 h 6107227"/>
              <a:gd name="connsiteX5" fmla="*/ 6110 w 6672262"/>
              <a:gd name="connsiteY5" fmla="*/ 2325071 h 6107227"/>
              <a:gd name="connsiteX6" fmla="*/ 1011950 w 6672262"/>
              <a:gd name="connsiteY6" fmla="*/ 1326851 h 6107227"/>
              <a:gd name="connsiteX7" fmla="*/ 6110 w 6672262"/>
              <a:gd name="connsiteY7" fmla="*/ 328631 h 6107227"/>
              <a:gd name="connsiteX8" fmla="*/ 0 w 6672262"/>
              <a:gd name="connsiteY8" fmla="*/ 328937 h 6107227"/>
              <a:gd name="connsiteX9" fmla="*/ 0 w 6672262"/>
              <a:gd name="connsiteY9" fmla="*/ 0 h 6107227"/>
              <a:gd name="connsiteX0" fmla="*/ 0 w 6731256"/>
              <a:gd name="connsiteY0" fmla="*/ 0 h 6126891"/>
              <a:gd name="connsiteX1" fmla="*/ 6672262 w 6731256"/>
              <a:gd name="connsiteY1" fmla="*/ 9833 h 6126891"/>
              <a:gd name="connsiteX2" fmla="*/ 6731256 w 6731256"/>
              <a:gd name="connsiteY2" fmla="*/ 6126891 h 6126891"/>
              <a:gd name="connsiteX3" fmla="*/ 0 w 6731256"/>
              <a:gd name="connsiteY3" fmla="*/ 6107227 h 6126891"/>
              <a:gd name="connsiteX4" fmla="*/ 0 w 6731256"/>
              <a:gd name="connsiteY4" fmla="*/ 2324765 h 6126891"/>
              <a:gd name="connsiteX5" fmla="*/ 6110 w 6731256"/>
              <a:gd name="connsiteY5" fmla="*/ 2325071 h 6126891"/>
              <a:gd name="connsiteX6" fmla="*/ 1011950 w 6731256"/>
              <a:gd name="connsiteY6" fmla="*/ 1326851 h 6126891"/>
              <a:gd name="connsiteX7" fmla="*/ 6110 w 6731256"/>
              <a:gd name="connsiteY7" fmla="*/ 328631 h 6126891"/>
              <a:gd name="connsiteX8" fmla="*/ 0 w 6731256"/>
              <a:gd name="connsiteY8" fmla="*/ 328937 h 6126891"/>
              <a:gd name="connsiteX9" fmla="*/ 0 w 6731256"/>
              <a:gd name="connsiteY9" fmla="*/ 0 h 612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31256" h="6126891">
                <a:moveTo>
                  <a:pt x="0" y="0"/>
                </a:moveTo>
                <a:lnTo>
                  <a:pt x="6672262" y="9833"/>
                </a:lnTo>
                <a:lnTo>
                  <a:pt x="6731256" y="6126891"/>
                </a:lnTo>
                <a:lnTo>
                  <a:pt x="0" y="6107227"/>
                </a:lnTo>
                <a:lnTo>
                  <a:pt x="0" y="2324765"/>
                </a:lnTo>
                <a:lnTo>
                  <a:pt x="6110" y="2325071"/>
                </a:lnTo>
                <a:cubicBezTo>
                  <a:pt x="561620" y="2325071"/>
                  <a:pt x="1011950" y="1878153"/>
                  <a:pt x="1011950" y="1326851"/>
                </a:cubicBezTo>
                <a:cubicBezTo>
                  <a:pt x="1011950" y="775549"/>
                  <a:pt x="561620" y="328631"/>
                  <a:pt x="6110" y="328631"/>
                </a:cubicBezTo>
                <a:lnTo>
                  <a:pt x="0" y="32893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7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0EE8D2-4A90-49AC-A716-4F5DA00642FF}"/>
              </a:ext>
            </a:extLst>
          </p:cNvPr>
          <p:cNvSpPr txBox="1"/>
          <p:nvPr/>
        </p:nvSpPr>
        <p:spPr>
          <a:xfrm>
            <a:off x="533005" y="3238625"/>
            <a:ext cx="5729226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“</a:t>
            </a:r>
            <a:r>
              <a:rPr lang="ko-KR" altLang="en-US" sz="2400" b="1" i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서민 생계 및 생활권역을 고려한</a:t>
            </a:r>
            <a:endParaRPr lang="en-US" altLang="ko-KR" sz="2400" b="1" i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i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	</a:t>
            </a:r>
            <a:r>
              <a:rPr lang="ko-KR" altLang="en-US" sz="2400" b="1" i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주정차</a:t>
            </a:r>
            <a:r>
              <a:rPr lang="ko-KR" altLang="en-US" sz="2400" b="1" i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b="1" i="1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단속 완화 </a:t>
            </a:r>
            <a:r>
              <a:rPr lang="ko-KR" altLang="en-US" sz="2400" b="1" i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</a:t>
            </a:r>
            <a:r>
              <a:rPr lang="en-US" altLang="ko-KR" sz="2400" b="1" i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”</a:t>
            </a:r>
            <a:endParaRPr lang="ko-KR" altLang="en-US" sz="2400" b="1" i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88760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46448" y="1"/>
            <a:ext cx="12238448" cy="6874691"/>
          </a:xfrm>
          <a:prstGeom prst="rect">
            <a:avLst/>
          </a:prstGeom>
          <a:solidFill>
            <a:srgbClr val="EC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1015" name="그룹 1015"/>
          <p:cNvGrpSpPr/>
          <p:nvPr/>
        </p:nvGrpSpPr>
        <p:grpSpPr>
          <a:xfrm flipV="1">
            <a:off x="586191" y="734667"/>
            <a:ext cx="6286271" cy="45719"/>
            <a:chOff x="1703413" y="1130239"/>
            <a:chExt cx="15571775" cy="2095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703413" y="1130239"/>
              <a:ext cx="15571775" cy="20956"/>
            </a:xfrm>
            <a:prstGeom prst="rect">
              <a:avLst/>
            </a:prstGeom>
          </p:spPr>
        </p:pic>
      </p:grpSp>
      <p:sp>
        <p:nvSpPr>
          <p:cNvPr id="54" name="직사각형 53"/>
          <p:cNvSpPr/>
          <p:nvPr/>
        </p:nvSpPr>
        <p:spPr>
          <a:xfrm>
            <a:off x="249085" y="199070"/>
            <a:ext cx="2697316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시행중인 제도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440980" y="1944061"/>
            <a:ext cx="5609066" cy="4248554"/>
            <a:chOff x="8192039" y="761349"/>
            <a:chExt cx="7494892" cy="4747438"/>
          </a:xfrm>
        </p:grpSpPr>
        <p:sp>
          <p:nvSpPr>
            <p:cNvPr id="14" name="직사각형 13"/>
            <p:cNvSpPr/>
            <p:nvPr/>
          </p:nvSpPr>
          <p:spPr>
            <a:xfrm>
              <a:off x="8192040" y="761349"/>
              <a:ext cx="7494891" cy="8597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400" dirty="0" err="1">
                  <a:solidFill>
                    <a:srgbClr val="33568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주정차</a:t>
              </a:r>
              <a:r>
                <a:rPr lang="ko-KR" altLang="en-US" sz="4400" dirty="0">
                  <a:solidFill>
                    <a:srgbClr val="33568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4대 금지구역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192039" y="2683407"/>
              <a:ext cx="4080133" cy="8597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400" dirty="0">
                  <a:solidFill>
                    <a:srgbClr val="33568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주민 </a:t>
              </a:r>
              <a:r>
                <a:rPr lang="ko-KR" altLang="en-US" sz="4400" dirty="0" err="1">
                  <a:solidFill>
                    <a:srgbClr val="33568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신고제</a:t>
              </a:r>
              <a:endParaRPr lang="ko-KR" altLang="en-US" sz="4400" dirty="0">
                <a:solidFill>
                  <a:srgbClr val="33568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8192040" y="4648995"/>
              <a:ext cx="6555020" cy="8597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400" dirty="0" err="1">
                  <a:solidFill>
                    <a:srgbClr val="33568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주정차</a:t>
              </a:r>
              <a:r>
                <a:rPr lang="ko-KR" altLang="en-US" sz="4400" dirty="0">
                  <a:solidFill>
                    <a:srgbClr val="33568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단속 </a:t>
              </a:r>
              <a:r>
                <a:rPr lang="ko-KR" altLang="en-US" sz="4400" dirty="0" err="1">
                  <a:solidFill>
                    <a:srgbClr val="33568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유예제</a:t>
              </a:r>
              <a:endParaRPr lang="ko-KR" altLang="en-US" sz="4400" dirty="0">
                <a:solidFill>
                  <a:srgbClr val="33568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550475" y="1522052"/>
            <a:ext cx="1887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주정차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절대금지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522118" y="3291130"/>
            <a:ext cx="25987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불법주정차를 신고하는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490599" y="5023064"/>
            <a:ext cx="27268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주정차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단속을 유예하는</a:t>
            </a:r>
          </a:p>
        </p:txBody>
      </p:sp>
      <p:grpSp>
        <p:nvGrpSpPr>
          <p:cNvPr id="10" name="그룹 9"/>
          <p:cNvGrpSpPr/>
          <p:nvPr/>
        </p:nvGrpSpPr>
        <p:grpSpPr>
          <a:xfrm flipH="1">
            <a:off x="6349837" y="1690345"/>
            <a:ext cx="10345925" cy="4719789"/>
            <a:chOff x="-4816515" y="1121046"/>
            <a:chExt cx="10062811" cy="5428002"/>
          </a:xfrm>
        </p:grpSpPr>
        <p:sp>
          <p:nvSpPr>
            <p:cNvPr id="72" name="직사각형 71"/>
            <p:cNvSpPr/>
            <p:nvPr/>
          </p:nvSpPr>
          <p:spPr>
            <a:xfrm>
              <a:off x="1873571" y="6005462"/>
              <a:ext cx="3372725" cy="4247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3568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&lt;</a:t>
              </a:r>
              <a:r>
                <a:rPr lang="ko-KR" altLang="en-US" dirty="0">
                  <a:solidFill>
                    <a:srgbClr val="33568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증가하는 </a:t>
              </a:r>
              <a:r>
                <a:rPr lang="en-US" altLang="ko-KR" dirty="0">
                  <a:solidFill>
                    <a:srgbClr val="33568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‘</a:t>
              </a:r>
              <a:r>
                <a:rPr lang="ko-KR" altLang="en-US" dirty="0" err="1">
                  <a:solidFill>
                    <a:srgbClr val="33568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불법주정차</a:t>
              </a:r>
              <a:r>
                <a:rPr lang="en-US" altLang="ko-KR" dirty="0">
                  <a:solidFill>
                    <a:srgbClr val="33568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’ </a:t>
              </a:r>
              <a:r>
                <a:rPr lang="ko-KR" altLang="en-US" dirty="0">
                  <a:solidFill>
                    <a:srgbClr val="33568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관련 민원</a:t>
              </a:r>
              <a:r>
                <a:rPr lang="en-US" altLang="ko-KR" dirty="0">
                  <a:solidFill>
                    <a:srgbClr val="33568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&gt;</a:t>
              </a:r>
              <a:endParaRPr lang="ko-KR" altLang="en-US" dirty="0">
                <a:solidFill>
                  <a:srgbClr val="33568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-4816515" y="1121046"/>
              <a:ext cx="9894429" cy="5428002"/>
              <a:chOff x="-4967456" y="1851326"/>
              <a:chExt cx="10045370" cy="4697722"/>
            </a:xfrm>
          </p:grpSpPr>
          <p:grpSp>
            <p:nvGrpSpPr>
              <p:cNvPr id="5" name="그룹 4"/>
              <p:cNvGrpSpPr/>
              <p:nvPr/>
            </p:nvGrpSpPr>
            <p:grpSpPr>
              <a:xfrm flipV="1">
                <a:off x="-4967456" y="1851326"/>
                <a:ext cx="10045370" cy="4697722"/>
                <a:chOff x="-703517" y="1826954"/>
                <a:chExt cx="4267957" cy="3622645"/>
              </a:xfrm>
            </p:grpSpPr>
            <p:sp>
              <p:nvSpPr>
                <p:cNvPr id="3" name="모서리가 둥근 직사각형 2"/>
                <p:cNvSpPr/>
                <p:nvPr/>
              </p:nvSpPr>
              <p:spPr>
                <a:xfrm>
                  <a:off x="1014608" y="1826954"/>
                  <a:ext cx="497054" cy="3943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모서리가 둥근 직사각형 18"/>
                <p:cNvSpPr/>
                <p:nvPr/>
              </p:nvSpPr>
              <p:spPr>
                <a:xfrm>
                  <a:off x="-550711" y="2367942"/>
                  <a:ext cx="2789193" cy="3933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모서리가 둥근 직사각형 19"/>
                <p:cNvSpPr/>
                <p:nvPr/>
              </p:nvSpPr>
              <p:spPr>
                <a:xfrm>
                  <a:off x="160495" y="2905214"/>
                  <a:ext cx="1747754" cy="3943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모서리가 둥근 직사각형 20"/>
                <p:cNvSpPr/>
                <p:nvPr/>
              </p:nvSpPr>
              <p:spPr>
                <a:xfrm>
                  <a:off x="245093" y="3442487"/>
                  <a:ext cx="1623875" cy="394341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모서리가 둥근 직사각형 21"/>
                <p:cNvSpPr/>
                <p:nvPr/>
              </p:nvSpPr>
              <p:spPr>
                <a:xfrm>
                  <a:off x="160495" y="3979761"/>
                  <a:ext cx="2475760" cy="3943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모서리가 둥근 직사각형 22"/>
                <p:cNvSpPr/>
                <p:nvPr/>
              </p:nvSpPr>
              <p:spPr>
                <a:xfrm>
                  <a:off x="-528006" y="4517034"/>
                  <a:ext cx="3903901" cy="3943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모서리가 둥근 직사각형 23"/>
                <p:cNvSpPr/>
                <p:nvPr/>
              </p:nvSpPr>
              <p:spPr>
                <a:xfrm>
                  <a:off x="-703517" y="5055258"/>
                  <a:ext cx="4267957" cy="3943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" name="직사각형 3"/>
              <p:cNvSpPr/>
              <p:nvPr/>
            </p:nvSpPr>
            <p:spPr>
              <a:xfrm>
                <a:off x="2893271" y="1933550"/>
                <a:ext cx="20136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2021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년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2000</a:t>
                </a:r>
                <a:r>
                  <a:rPr lang="ko-KR" altLang="en-US" dirty="0" err="1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만건</a:t>
                </a:r>
                <a:endPara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2570233" y="2643568"/>
                <a:ext cx="19880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2020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년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1800</a:t>
                </a:r>
                <a:r>
                  <a:rPr lang="ko-KR" altLang="en-US" dirty="0" err="1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만건</a:t>
                </a:r>
                <a:endPara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771920" y="3317012"/>
                <a:ext cx="19880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2019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년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1300</a:t>
                </a:r>
                <a:r>
                  <a:rPr lang="ko-KR" altLang="en-US" dirty="0" err="1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만건</a:t>
                </a:r>
                <a:endParaRPr lang="ko-KR" altLang="en-US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</p:grpSp>
      <p:cxnSp>
        <p:nvCxnSpPr>
          <p:cNvPr id="12" name="직선 연결선 11"/>
          <p:cNvCxnSpPr/>
          <p:nvPr/>
        </p:nvCxnSpPr>
        <p:spPr>
          <a:xfrm>
            <a:off x="6072776" y="1121046"/>
            <a:ext cx="0" cy="5428002"/>
          </a:xfrm>
          <a:prstGeom prst="line">
            <a:avLst/>
          </a:prstGeom>
          <a:ln w="15875">
            <a:solidFill>
              <a:srgbClr val="3356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307898-6B28-4396-B2EA-E3C15FA0F7D0}"/>
              </a:ext>
            </a:extLst>
          </p:cNvPr>
          <p:cNvSpPr/>
          <p:nvPr/>
        </p:nvSpPr>
        <p:spPr>
          <a:xfrm>
            <a:off x="3335841" y="342275"/>
            <a:ext cx="20890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33568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분석배경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  </a:t>
            </a:r>
            <a:r>
              <a:rPr lang="ko-KR" altLang="en-US" sz="1200" b="1" dirty="0" err="1">
                <a:solidFill>
                  <a:schemeClr val="bg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과정</a:t>
            </a:r>
            <a:r>
              <a:rPr lang="ko-KR" altLang="en-US" sz="1200" b="1" dirty="0">
                <a:solidFill>
                  <a:schemeClr val="bg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결과</a:t>
            </a:r>
          </a:p>
        </p:txBody>
      </p:sp>
    </p:spTree>
    <p:extLst>
      <p:ext uri="{BB962C8B-B14F-4D97-AF65-F5344CB8AC3E}">
        <p14:creationId xmlns:p14="http://schemas.microsoft.com/office/powerpoint/2010/main" val="111495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46448" y="1"/>
            <a:ext cx="12238448" cy="6874691"/>
          </a:xfrm>
          <a:prstGeom prst="rect">
            <a:avLst/>
          </a:prstGeom>
          <a:solidFill>
            <a:srgbClr val="EC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1015" name="그룹 1015"/>
          <p:cNvGrpSpPr/>
          <p:nvPr/>
        </p:nvGrpSpPr>
        <p:grpSpPr>
          <a:xfrm flipV="1">
            <a:off x="586191" y="734667"/>
            <a:ext cx="6286271" cy="45719"/>
            <a:chOff x="1703413" y="1130239"/>
            <a:chExt cx="15571775" cy="2095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703413" y="1130239"/>
              <a:ext cx="15571775" cy="20956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129701" y="1625932"/>
            <a:ext cx="11863859" cy="2744022"/>
            <a:chOff x="297342" y="1688949"/>
            <a:chExt cx="11800517" cy="2781825"/>
          </a:xfrm>
        </p:grpSpPr>
        <p:pic>
          <p:nvPicPr>
            <p:cNvPr id="51" name="그림 50" descr="지도이(가) 표시된 사진&#10;&#10;자동 생성된 설명">
              <a:extLst>
                <a:ext uri="{FF2B5EF4-FFF2-40B4-BE49-F238E27FC236}">
                  <a16:creationId xmlns:a16="http://schemas.microsoft.com/office/drawing/2014/main" id="{B2CC33AE-E0AD-47A9-89AC-C0392FFED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38" t="31901" r="66603" b="949"/>
            <a:stretch/>
          </p:blipFill>
          <p:spPr>
            <a:xfrm>
              <a:off x="297342" y="1690508"/>
              <a:ext cx="3858031" cy="2780266"/>
            </a:xfrm>
            <a:prstGeom prst="rect">
              <a:avLst/>
            </a:prstGeom>
          </p:spPr>
        </p:pic>
        <p:pic>
          <p:nvPicPr>
            <p:cNvPr id="52" name="그림 51" descr="지도이(가) 표시된 사진&#10;&#10;자동 생성된 설명">
              <a:extLst>
                <a:ext uri="{FF2B5EF4-FFF2-40B4-BE49-F238E27FC236}">
                  <a16:creationId xmlns:a16="http://schemas.microsoft.com/office/drawing/2014/main" id="{B2CC33AE-E0AD-47A9-89AC-C0392FFED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818" t="32437" r="951" b="2752"/>
            <a:stretch/>
          </p:blipFill>
          <p:spPr>
            <a:xfrm>
              <a:off x="8239826" y="1688949"/>
              <a:ext cx="3858033" cy="2780097"/>
            </a:xfrm>
            <a:prstGeom prst="rect">
              <a:avLst/>
            </a:prstGeom>
          </p:spPr>
        </p:pic>
        <p:pic>
          <p:nvPicPr>
            <p:cNvPr id="53" name="그림 52" descr="지도이(가) 표시된 사진&#10;&#10;자동 생성된 설명">
              <a:extLst>
                <a:ext uri="{FF2B5EF4-FFF2-40B4-BE49-F238E27FC236}">
                  <a16:creationId xmlns:a16="http://schemas.microsoft.com/office/drawing/2014/main" id="{B2CC33AE-E0AD-47A9-89AC-C0392FFED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91" t="31933" r="33550" b="1584"/>
            <a:stretch/>
          </p:blipFill>
          <p:spPr>
            <a:xfrm>
              <a:off x="4268584" y="1688949"/>
              <a:ext cx="3858032" cy="2781697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129701" y="1221223"/>
            <a:ext cx="3878740" cy="404709"/>
          </a:xfrm>
          <a:prstGeom prst="rect">
            <a:avLst/>
          </a:prstGeom>
          <a:solidFill>
            <a:srgbClr val="335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4122258" y="1221223"/>
            <a:ext cx="3878740" cy="404709"/>
          </a:xfrm>
          <a:prstGeom prst="rect">
            <a:avLst/>
          </a:prstGeom>
          <a:solidFill>
            <a:srgbClr val="335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134267" y="1221223"/>
            <a:ext cx="3878740" cy="404709"/>
          </a:xfrm>
          <a:prstGeom prst="rect">
            <a:avLst/>
          </a:prstGeom>
          <a:solidFill>
            <a:srgbClr val="335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29700" y="4605725"/>
            <a:ext cx="11863859" cy="17712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08047" y="1241714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2017</a:t>
            </a:r>
            <a:r>
              <a:rPr lang="ko-KR" altLang="en-US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5569249" y="1241714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2018</a:t>
            </a:r>
            <a:r>
              <a:rPr lang="ko-KR" altLang="en-US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9600590" y="1241714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2019</a:t>
            </a:r>
            <a:r>
              <a:rPr lang="ko-KR" altLang="en-US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223107" y="4908891"/>
            <a:ext cx="75969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민원신고로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들어온 </a:t>
            </a:r>
            <a:r>
              <a:rPr lang="ko-KR" altLang="en-US" sz="2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불법주정차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히트맵과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CCTV 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위치 시각화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endParaRPr lang="en-US" altLang="ko-KR" sz="2400" dirty="0">
              <a:solidFill>
                <a:schemeClr val="tx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단속 수요 ⊄ 고정형  </a:t>
            </a:r>
            <a:r>
              <a:rPr lang="en-US" altLang="ko-KR" sz="2400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CCTV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335841" y="342275"/>
            <a:ext cx="20890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>
                <a:solidFill>
                  <a:srgbClr val="0F447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분석배경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개요 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분석과정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결과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9098F3F-63EA-45C4-8E7A-29906062386A}"/>
              </a:ext>
            </a:extLst>
          </p:cNvPr>
          <p:cNvSpPr/>
          <p:nvPr/>
        </p:nvSpPr>
        <p:spPr>
          <a:xfrm>
            <a:off x="249085" y="199070"/>
            <a:ext cx="2697316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667" b="1" dirty="0">
                <a:solidFill>
                  <a:srgbClr val="08335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시행중인 제도</a:t>
            </a:r>
          </a:p>
        </p:txBody>
      </p:sp>
    </p:spTree>
    <p:extLst>
      <p:ext uri="{BB962C8B-B14F-4D97-AF65-F5344CB8AC3E}">
        <p14:creationId xmlns:p14="http://schemas.microsoft.com/office/powerpoint/2010/main" val="17077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1579</TotalTime>
  <Words>1748</Words>
  <Application>Microsoft Office PowerPoint</Application>
  <PresentationFormat>와이드스크린</PresentationFormat>
  <Paragraphs>533</Paragraphs>
  <Slides>36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나눔스퀘어라운드 ExtraBold</vt:lpstr>
      <vt:lpstr>Tahoma</vt:lpstr>
      <vt:lpstr>나눔스퀘어라운드 Regular</vt:lpstr>
      <vt:lpstr>나눔스퀘어라운드 Light</vt:lpstr>
      <vt:lpstr>나눔고딕</vt:lpstr>
      <vt:lpstr>나눔스퀘어라운드 Bold</vt:lpstr>
      <vt:lpstr>맑은 고딕</vt:lpstr>
      <vt:lpstr>나눔스퀘어라운드OTF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표지</dc:title>
  <dc:creator>Owner</dc:creator>
  <cp:lastModifiedBy>bigdata00030</cp:lastModifiedBy>
  <cp:revision>139</cp:revision>
  <dcterms:created xsi:type="dcterms:W3CDTF">2021-08-14T08:02:16Z</dcterms:created>
  <dcterms:modified xsi:type="dcterms:W3CDTF">2021-08-18T07:53:13Z</dcterms:modified>
</cp:coreProperties>
</file>